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1.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webextensions/webextension1.xml" ContentType="application/vnd.ms-office.webextension+xml"/>
  <Override PartName="/ppt/notesMasters/notesMaster1.xml" ContentType="application/vnd.openxmlformats-officedocument.presentationml.notesMaster+xml"/>
  <Override PartName="/ppt/theme/theme1.xml" ContentType="application/vnd.openxmlformats-officedocument.theme+xml"/>
  <Override PartName="/ppt/webextensions/taskpanes.xml" ContentType="application/vnd.ms-office.webextensiontaskpanes+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342" r:id="rId2"/>
    <p:sldId id="420" r:id="rId3"/>
    <p:sldId id="421" r:id="rId4"/>
    <p:sldId id="354" r:id="rId5"/>
    <p:sldId id="411" r:id="rId6"/>
    <p:sldId id="427" r:id="rId7"/>
    <p:sldId id="385" r:id="rId8"/>
    <p:sldId id="395" r:id="rId9"/>
    <p:sldId id="396" r:id="rId10"/>
    <p:sldId id="397" r:id="rId11"/>
    <p:sldId id="407" r:id="rId12"/>
    <p:sldId id="425" r:id="rId13"/>
    <p:sldId id="367" r:id="rId14"/>
    <p:sldId id="406" r:id="rId15"/>
    <p:sldId id="426" r:id="rId16"/>
    <p:sldId id="400"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E5360B-D5D8-43E5-8382-212861247641}" name="Farid Sahebsara" initials="FS" userId="S::fsahebsa@gmu.edu::8b8f69f6-0335-4e08-a313-28f2545db6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6E6E6"/>
    <a:srgbClr val="E5E5E5"/>
    <a:srgbClr val="FBFBFB"/>
    <a:srgbClr val="F7F7F7"/>
    <a:srgbClr val="4866B7"/>
    <a:srgbClr val="703FA0"/>
    <a:srgbClr val="AD2B2A"/>
    <a:srgbClr val="03BAFD"/>
    <a:srgbClr val="41B6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A9C832-1240-4605-A237-DE9203BBCCB3}" v="82" dt="2026-08-11T04:33:51.56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75838" autoAdjust="0"/>
  </p:normalViewPr>
  <p:slideViewPr>
    <p:cSldViewPr snapToGrid="0">
      <p:cViewPr varScale="1">
        <p:scale>
          <a:sx n="42" d="100"/>
          <a:sy n="42" d="100"/>
        </p:scale>
        <p:origin x="1588" y="5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mar Zeki" userId="e85d6724a56925cf" providerId="LiveId" clId="{58555BCE-6EED-4A3F-8EBF-9BA0B3A164FD}"/>
    <pc:docChg chg="custSel addSld delSld modSld">
      <pc:chgData name="Omar Zeki" userId="e85d6724a56925cf" providerId="LiveId" clId="{58555BCE-6EED-4A3F-8EBF-9BA0B3A164FD}" dt="2026-08-11T04:34:42.251" v="378" actId="20577"/>
      <pc:docMkLst>
        <pc:docMk/>
      </pc:docMkLst>
      <pc:sldChg chg="modNotesTx">
        <pc:chgData name="Omar Zeki" userId="e85d6724a56925cf" providerId="LiveId" clId="{58555BCE-6EED-4A3F-8EBF-9BA0B3A164FD}" dt="2026-08-11T04:34:15.489" v="372" actId="20577"/>
        <pc:sldMkLst>
          <pc:docMk/>
          <pc:sldMk cId="1237606499" sldId="342"/>
        </pc:sldMkLst>
      </pc:sldChg>
      <pc:sldChg chg="addSp modSp mod modNotesTx">
        <pc:chgData name="Omar Zeki" userId="e85d6724a56925cf" providerId="LiveId" clId="{58555BCE-6EED-4A3F-8EBF-9BA0B3A164FD}" dt="2026-08-11T04:26:57.916" v="278" actId="20577"/>
        <pc:sldMkLst>
          <pc:docMk/>
          <pc:sldMk cId="86706696" sldId="354"/>
        </pc:sldMkLst>
        <pc:spChg chg="add mod">
          <ac:chgData name="Omar Zeki" userId="e85d6724a56925cf" providerId="LiveId" clId="{58555BCE-6EED-4A3F-8EBF-9BA0B3A164FD}" dt="2026-08-10T02:23:28.028" v="26"/>
          <ac:spMkLst>
            <pc:docMk/>
            <pc:sldMk cId="86706696" sldId="354"/>
            <ac:spMk id="2" creationId="{710DACB1-02D4-45B3-9213-84363CFA61D2}"/>
          </ac:spMkLst>
        </pc:spChg>
        <pc:spChg chg="mod">
          <ac:chgData name="Omar Zeki" userId="e85d6724a56925cf" providerId="LiveId" clId="{58555BCE-6EED-4A3F-8EBF-9BA0B3A164FD}" dt="2026-08-10T02:27:28.077" v="183" actId="20577"/>
          <ac:spMkLst>
            <pc:docMk/>
            <pc:sldMk cId="86706696" sldId="354"/>
            <ac:spMk id="3" creationId="{1D6164D4-D641-EF8B-14D5-C6786D90D845}"/>
          </ac:spMkLst>
        </pc:spChg>
        <pc:spChg chg="mod">
          <ac:chgData name="Omar Zeki" userId="e85d6724a56925cf" providerId="LiveId" clId="{58555BCE-6EED-4A3F-8EBF-9BA0B3A164FD}" dt="2026-08-10T02:27:44.326" v="184" actId="20577"/>
          <ac:spMkLst>
            <pc:docMk/>
            <pc:sldMk cId="86706696" sldId="354"/>
            <ac:spMk id="17" creationId="{1FC66DE1-5D96-D3F6-4C98-C42354D91F1A}"/>
          </ac:spMkLst>
        </pc:spChg>
      </pc:sldChg>
      <pc:sldChg chg="addSp modSp mod modNotesTx">
        <pc:chgData name="Omar Zeki" userId="e85d6724a56925cf" providerId="LiveId" clId="{58555BCE-6EED-4A3F-8EBF-9BA0B3A164FD}" dt="2026-08-11T04:33:03.142" v="338" actId="20577"/>
        <pc:sldMkLst>
          <pc:docMk/>
          <pc:sldMk cId="918466430" sldId="367"/>
        </pc:sldMkLst>
        <pc:spChg chg="add mod">
          <ac:chgData name="Omar Zeki" userId="e85d6724a56925cf" providerId="LiveId" clId="{58555BCE-6EED-4A3F-8EBF-9BA0B3A164FD}" dt="2026-08-10T02:23:28.044" v="107"/>
          <ac:spMkLst>
            <pc:docMk/>
            <pc:sldMk cId="918466430" sldId="367"/>
            <ac:spMk id="2" creationId="{79D1B86D-14E8-4319-AF73-E76997825471}"/>
          </ac:spMkLst>
        </pc:spChg>
      </pc:sldChg>
      <pc:sldChg chg="addSp modSp mod modNotesTx">
        <pc:chgData name="Omar Zeki" userId="e85d6724a56925cf" providerId="LiveId" clId="{58555BCE-6EED-4A3F-8EBF-9BA0B3A164FD}" dt="2026-08-11T04:28:57.013" v="294" actId="20577"/>
        <pc:sldMkLst>
          <pc:docMk/>
          <pc:sldMk cId="3672309139" sldId="385"/>
        </pc:sldMkLst>
        <pc:spChg chg="add mod">
          <ac:chgData name="Omar Zeki" userId="e85d6724a56925cf" providerId="LiveId" clId="{58555BCE-6EED-4A3F-8EBF-9BA0B3A164FD}" dt="2026-08-10T02:23:28.033" v="53"/>
          <ac:spMkLst>
            <pc:docMk/>
            <pc:sldMk cId="3672309139" sldId="385"/>
            <ac:spMk id="4" creationId="{E64DE4FE-BCB9-4F7B-935F-8B861D1AE3DC}"/>
          </ac:spMkLst>
        </pc:spChg>
      </pc:sldChg>
      <pc:sldChg chg="addSp modSp del mod modNotesTx">
        <pc:chgData name="Omar Zeki" userId="e85d6724a56925cf" providerId="LiveId" clId="{58555BCE-6EED-4A3F-8EBF-9BA0B3A164FD}" dt="2026-08-11T02:04:08.581" v="269"/>
        <pc:sldMkLst>
          <pc:docMk/>
          <pc:sldMk cId="346132961" sldId="388"/>
        </pc:sldMkLst>
        <pc:spChg chg="add mod">
          <ac:chgData name="Omar Zeki" userId="e85d6724a56925cf" providerId="LiveId" clId="{58555BCE-6EED-4A3F-8EBF-9BA0B3A164FD}" dt="2026-08-10T02:23:28.032" v="44"/>
          <ac:spMkLst>
            <pc:docMk/>
            <pc:sldMk cId="346132961" sldId="388"/>
            <ac:spMk id="10" creationId="{9CF4A0AB-9CAD-4A2B-9A5D-F8ABDB169FF7}"/>
          </ac:spMkLst>
        </pc:spChg>
      </pc:sldChg>
      <pc:sldChg chg="addSp modSp mod modNotesTx">
        <pc:chgData name="Omar Zeki" userId="e85d6724a56925cf" providerId="LiveId" clId="{58555BCE-6EED-4A3F-8EBF-9BA0B3A164FD}" dt="2026-08-11T04:29:38.069" v="299" actId="20577"/>
        <pc:sldMkLst>
          <pc:docMk/>
          <pc:sldMk cId="106135027" sldId="395"/>
        </pc:sldMkLst>
        <pc:spChg chg="add mod">
          <ac:chgData name="Omar Zeki" userId="e85d6724a56925cf" providerId="LiveId" clId="{58555BCE-6EED-4A3F-8EBF-9BA0B3A164FD}" dt="2026-08-10T02:23:28.035" v="62"/>
          <ac:spMkLst>
            <pc:docMk/>
            <pc:sldMk cId="106135027" sldId="395"/>
            <ac:spMk id="12" creationId="{82134F49-7CC7-489C-9A9C-C7C4CEAFFB00}"/>
          </ac:spMkLst>
        </pc:spChg>
      </pc:sldChg>
      <pc:sldChg chg="addSp modSp mod modNotesTx">
        <pc:chgData name="Omar Zeki" userId="e85d6724a56925cf" providerId="LiveId" clId="{58555BCE-6EED-4A3F-8EBF-9BA0B3A164FD}" dt="2026-08-11T04:30:25.918" v="307" actId="20577"/>
        <pc:sldMkLst>
          <pc:docMk/>
          <pc:sldMk cId="296352267" sldId="396"/>
        </pc:sldMkLst>
        <pc:spChg chg="add mod">
          <ac:chgData name="Omar Zeki" userId="e85d6724a56925cf" providerId="LiveId" clId="{58555BCE-6EED-4A3F-8EBF-9BA0B3A164FD}" dt="2026-08-10T02:23:28.037" v="71"/>
          <ac:spMkLst>
            <pc:docMk/>
            <pc:sldMk cId="296352267" sldId="396"/>
            <ac:spMk id="5" creationId="{1529D683-603E-4B19-99F8-AC260AF430E9}"/>
          </ac:spMkLst>
        </pc:spChg>
      </pc:sldChg>
      <pc:sldChg chg="addSp modSp mod modNotesTx">
        <pc:chgData name="Omar Zeki" userId="e85d6724a56925cf" providerId="LiveId" clId="{58555BCE-6EED-4A3F-8EBF-9BA0B3A164FD}" dt="2026-08-11T04:30:55.877" v="313" actId="20577"/>
        <pc:sldMkLst>
          <pc:docMk/>
          <pc:sldMk cId="515312963" sldId="397"/>
        </pc:sldMkLst>
        <pc:spChg chg="add mod">
          <ac:chgData name="Omar Zeki" userId="e85d6724a56925cf" providerId="LiveId" clId="{58555BCE-6EED-4A3F-8EBF-9BA0B3A164FD}" dt="2026-08-10T02:23:28.038" v="80"/>
          <ac:spMkLst>
            <pc:docMk/>
            <pc:sldMk cId="515312963" sldId="397"/>
            <ac:spMk id="4" creationId="{81473809-9838-40D9-A638-3C07524EC686}"/>
          </ac:spMkLst>
        </pc:spChg>
      </pc:sldChg>
      <pc:sldChg chg="addSp modSp mod">
        <pc:chgData name="Omar Zeki" userId="e85d6724a56925cf" providerId="LiveId" clId="{58555BCE-6EED-4A3F-8EBF-9BA0B3A164FD}" dt="2026-08-10T02:23:28.049" v="134"/>
        <pc:sldMkLst>
          <pc:docMk/>
          <pc:sldMk cId="2210740013" sldId="400"/>
        </pc:sldMkLst>
        <pc:spChg chg="add mod">
          <ac:chgData name="Omar Zeki" userId="e85d6724a56925cf" providerId="LiveId" clId="{58555BCE-6EED-4A3F-8EBF-9BA0B3A164FD}" dt="2026-08-10T02:23:28.049" v="134"/>
          <ac:spMkLst>
            <pc:docMk/>
            <pc:sldMk cId="2210740013" sldId="400"/>
            <ac:spMk id="2" creationId="{D416BE96-3043-4DF8-AAC0-6567378EECCB}"/>
          </ac:spMkLst>
        </pc:spChg>
      </pc:sldChg>
      <pc:sldChg chg="addSp modSp mod modNotesTx">
        <pc:chgData name="Omar Zeki" userId="e85d6724a56925cf" providerId="LiveId" clId="{58555BCE-6EED-4A3F-8EBF-9BA0B3A164FD}" dt="2026-08-11T04:33:40.617" v="348" actId="20577"/>
        <pc:sldMkLst>
          <pc:docMk/>
          <pc:sldMk cId="3452121358" sldId="406"/>
        </pc:sldMkLst>
        <pc:spChg chg="add mod">
          <ac:chgData name="Omar Zeki" userId="e85d6724a56925cf" providerId="LiveId" clId="{58555BCE-6EED-4A3F-8EBF-9BA0B3A164FD}" dt="2026-08-10T02:23:28.046" v="116"/>
          <ac:spMkLst>
            <pc:docMk/>
            <pc:sldMk cId="3452121358" sldId="406"/>
            <ac:spMk id="4" creationId="{D3647DE9-2FA1-4328-8A86-D02C15F47482}"/>
          </ac:spMkLst>
        </pc:spChg>
        <pc:spChg chg="mod">
          <ac:chgData name="Omar Zeki" userId="e85d6724a56925cf" providerId="LiveId" clId="{58555BCE-6EED-4A3F-8EBF-9BA0B3A164FD}" dt="2026-08-11T01:16:59.136" v="257" actId="20577"/>
          <ac:spMkLst>
            <pc:docMk/>
            <pc:sldMk cId="3452121358" sldId="406"/>
            <ac:spMk id="220" creationId="{00000000-0000-0000-0000-000000000000}"/>
          </ac:spMkLst>
        </pc:spChg>
      </pc:sldChg>
      <pc:sldChg chg="addSp modSp mod modNotesTx">
        <pc:chgData name="Omar Zeki" userId="e85d6724a56925cf" providerId="LiveId" clId="{58555BCE-6EED-4A3F-8EBF-9BA0B3A164FD}" dt="2026-08-11T04:31:36.760" v="324" actId="20577"/>
        <pc:sldMkLst>
          <pc:docMk/>
          <pc:sldMk cId="185401535" sldId="407"/>
        </pc:sldMkLst>
        <pc:spChg chg="add mod">
          <ac:chgData name="Omar Zeki" userId="e85d6724a56925cf" providerId="LiveId" clId="{58555BCE-6EED-4A3F-8EBF-9BA0B3A164FD}" dt="2026-08-10T02:23:28.040" v="89"/>
          <ac:spMkLst>
            <pc:docMk/>
            <pc:sldMk cId="185401535" sldId="407"/>
            <ac:spMk id="9" creationId="{8B863B5C-09C3-47C4-AB28-94B45861E347}"/>
          </ac:spMkLst>
        </pc:spChg>
        <pc:spChg chg="mod">
          <ac:chgData name="Omar Zeki" userId="e85d6724a56925cf" providerId="LiveId" clId="{58555BCE-6EED-4A3F-8EBF-9BA0B3A164FD}" dt="2026-08-10T02:46:23.177" v="199" actId="14100"/>
          <ac:spMkLst>
            <pc:docMk/>
            <pc:sldMk cId="185401535" sldId="407"/>
            <ac:spMk id="11" creationId="{9F47D778-511E-4077-A4E5-9160679783C9}"/>
          </ac:spMkLst>
        </pc:spChg>
        <pc:spChg chg="mod">
          <ac:chgData name="Omar Zeki" userId="e85d6724a56925cf" providerId="LiveId" clId="{58555BCE-6EED-4A3F-8EBF-9BA0B3A164FD}" dt="2026-08-10T02:44:37.937" v="186" actId="1076"/>
          <ac:spMkLst>
            <pc:docMk/>
            <pc:sldMk cId="185401535" sldId="407"/>
            <ac:spMk id="14" creationId="{EE56797D-F154-8987-861B-F370FEE0BD85}"/>
          </ac:spMkLst>
        </pc:spChg>
        <pc:picChg chg="mod">
          <ac:chgData name="Omar Zeki" userId="e85d6724a56925cf" providerId="LiveId" clId="{58555BCE-6EED-4A3F-8EBF-9BA0B3A164FD}" dt="2026-08-10T02:45:41.372" v="194" actId="1076"/>
          <ac:picMkLst>
            <pc:docMk/>
            <pc:sldMk cId="185401535" sldId="407"/>
            <ac:picMk id="2" creationId="{5BDCDB6A-4897-2F09-D417-0DAF0B26E037}"/>
          </ac:picMkLst>
        </pc:picChg>
      </pc:sldChg>
      <pc:sldChg chg="addSp modSp mod modNotesTx">
        <pc:chgData name="Omar Zeki" userId="e85d6724a56925cf" providerId="LiveId" clId="{58555BCE-6EED-4A3F-8EBF-9BA0B3A164FD}" dt="2026-08-11T04:27:30.759" v="282" actId="20577"/>
        <pc:sldMkLst>
          <pc:docMk/>
          <pc:sldMk cId="3457892881" sldId="411"/>
        </pc:sldMkLst>
        <pc:spChg chg="mod">
          <ac:chgData name="Omar Zeki" userId="e85d6724a56925cf" providerId="LiveId" clId="{58555BCE-6EED-4A3F-8EBF-9BA0B3A164FD}" dt="2026-08-10T02:24:56.376" v="146" actId="1076"/>
          <ac:spMkLst>
            <pc:docMk/>
            <pc:sldMk cId="3457892881" sldId="411"/>
            <ac:spMk id="6" creationId="{C16F9401-51F8-4EF7-8FAA-272BDC46C7C0}"/>
          </ac:spMkLst>
        </pc:spChg>
        <pc:spChg chg="mod">
          <ac:chgData name="Omar Zeki" userId="e85d6724a56925cf" providerId="LiveId" clId="{58555BCE-6EED-4A3F-8EBF-9BA0B3A164FD}" dt="2026-08-10T02:25:05.405" v="147" actId="1076"/>
          <ac:spMkLst>
            <pc:docMk/>
            <pc:sldMk cId="3457892881" sldId="411"/>
            <ac:spMk id="7" creationId="{C710B268-C1E2-4F1A-BFF6-14A48C906A0B}"/>
          </ac:spMkLst>
        </pc:spChg>
        <pc:spChg chg="mod">
          <ac:chgData name="Omar Zeki" userId="e85d6724a56925cf" providerId="LiveId" clId="{58555BCE-6EED-4A3F-8EBF-9BA0B3A164FD}" dt="2026-08-10T02:25:05.405" v="147" actId="1076"/>
          <ac:spMkLst>
            <pc:docMk/>
            <pc:sldMk cId="3457892881" sldId="411"/>
            <ac:spMk id="14" creationId="{BE53A18A-2B94-4681-8B72-4C1116090882}"/>
          </ac:spMkLst>
        </pc:spChg>
        <pc:spChg chg="mod">
          <ac:chgData name="Omar Zeki" userId="e85d6724a56925cf" providerId="LiveId" clId="{58555BCE-6EED-4A3F-8EBF-9BA0B3A164FD}" dt="2026-08-10T02:25:05.405" v="147" actId="1076"/>
          <ac:spMkLst>
            <pc:docMk/>
            <pc:sldMk cId="3457892881" sldId="411"/>
            <ac:spMk id="18" creationId="{8EEFB8A6-C71A-4DFC-8D12-90CE6E3027D8}"/>
          </ac:spMkLst>
        </pc:spChg>
        <pc:spChg chg="mod">
          <ac:chgData name="Omar Zeki" userId="e85d6724a56925cf" providerId="LiveId" clId="{58555BCE-6EED-4A3F-8EBF-9BA0B3A164FD}" dt="2026-08-10T02:25:05.405" v="147" actId="1076"/>
          <ac:spMkLst>
            <pc:docMk/>
            <pc:sldMk cId="3457892881" sldId="411"/>
            <ac:spMk id="21" creationId="{5D02CA9A-00F2-4579-97EF-406B3F7C74DC}"/>
          </ac:spMkLst>
        </pc:spChg>
        <pc:spChg chg="mod">
          <ac:chgData name="Omar Zeki" userId="e85d6724a56925cf" providerId="LiveId" clId="{58555BCE-6EED-4A3F-8EBF-9BA0B3A164FD}" dt="2026-08-10T02:25:05.405" v="147" actId="1076"/>
          <ac:spMkLst>
            <pc:docMk/>
            <pc:sldMk cId="3457892881" sldId="411"/>
            <ac:spMk id="22" creationId="{0232A64F-60EE-46D7-A2D0-32651B19F0CE}"/>
          </ac:spMkLst>
        </pc:spChg>
        <pc:spChg chg="mod">
          <ac:chgData name="Omar Zeki" userId="e85d6724a56925cf" providerId="LiveId" clId="{58555BCE-6EED-4A3F-8EBF-9BA0B3A164FD}" dt="2026-08-10T02:25:05.405" v="147" actId="1076"/>
          <ac:spMkLst>
            <pc:docMk/>
            <pc:sldMk cId="3457892881" sldId="411"/>
            <ac:spMk id="23" creationId="{B09A1B29-9BA5-40CD-A783-B5D5D8F60FDF}"/>
          </ac:spMkLst>
        </pc:spChg>
        <pc:spChg chg="mod">
          <ac:chgData name="Omar Zeki" userId="e85d6724a56925cf" providerId="LiveId" clId="{58555BCE-6EED-4A3F-8EBF-9BA0B3A164FD}" dt="2026-08-10T02:25:05.405" v="147" actId="1076"/>
          <ac:spMkLst>
            <pc:docMk/>
            <pc:sldMk cId="3457892881" sldId="411"/>
            <ac:spMk id="24" creationId="{6E9BF81C-6645-43AC-905A-33C3B362CFC7}"/>
          </ac:spMkLst>
        </pc:spChg>
        <pc:spChg chg="mod">
          <ac:chgData name="Omar Zeki" userId="e85d6724a56925cf" providerId="LiveId" clId="{58555BCE-6EED-4A3F-8EBF-9BA0B3A164FD}" dt="2026-08-10T02:25:05.405" v="147" actId="1076"/>
          <ac:spMkLst>
            <pc:docMk/>
            <pc:sldMk cId="3457892881" sldId="411"/>
            <ac:spMk id="29" creationId="{CCBCE4B2-80FA-437D-8967-675600C33AC3}"/>
          </ac:spMkLst>
        </pc:spChg>
        <pc:spChg chg="mod">
          <ac:chgData name="Omar Zeki" userId="e85d6724a56925cf" providerId="LiveId" clId="{58555BCE-6EED-4A3F-8EBF-9BA0B3A164FD}" dt="2026-08-10T02:25:05.405" v="147" actId="1076"/>
          <ac:spMkLst>
            <pc:docMk/>
            <pc:sldMk cId="3457892881" sldId="411"/>
            <ac:spMk id="32" creationId="{D10DB1B2-E08C-4508-AF0D-7E0F137A59CD}"/>
          </ac:spMkLst>
        </pc:spChg>
        <pc:spChg chg="mod">
          <ac:chgData name="Omar Zeki" userId="e85d6724a56925cf" providerId="LiveId" clId="{58555BCE-6EED-4A3F-8EBF-9BA0B3A164FD}" dt="2026-08-10T02:25:05.405" v="147" actId="1076"/>
          <ac:spMkLst>
            <pc:docMk/>
            <pc:sldMk cId="3457892881" sldId="411"/>
            <ac:spMk id="33" creationId="{06BCA8DE-E583-461A-891C-4E30FC73520A}"/>
          </ac:spMkLst>
        </pc:spChg>
        <pc:spChg chg="add mod">
          <ac:chgData name="Omar Zeki" userId="e85d6724a56925cf" providerId="LiveId" clId="{58555BCE-6EED-4A3F-8EBF-9BA0B3A164FD}" dt="2026-08-10T02:23:28.030" v="35"/>
          <ac:spMkLst>
            <pc:docMk/>
            <pc:sldMk cId="3457892881" sldId="411"/>
            <ac:spMk id="44" creationId="{64D35752-0A02-424F-8ED2-F16BB022ECF0}"/>
          </ac:spMkLst>
        </pc:spChg>
        <pc:cxnChg chg="mod">
          <ac:chgData name="Omar Zeki" userId="e85d6724a56925cf" providerId="LiveId" clId="{58555BCE-6EED-4A3F-8EBF-9BA0B3A164FD}" dt="2026-08-10T02:24:56.376" v="146" actId="1076"/>
          <ac:cxnSpMkLst>
            <pc:docMk/>
            <pc:sldMk cId="3457892881" sldId="411"/>
            <ac:cxnSpMk id="30" creationId="{8EF73B8D-EA2B-4C4E-AEE3-65020D50C635}"/>
          </ac:cxnSpMkLst>
        </pc:cxnChg>
        <pc:cxnChg chg="mod">
          <ac:chgData name="Omar Zeki" userId="e85d6724a56925cf" providerId="LiveId" clId="{58555BCE-6EED-4A3F-8EBF-9BA0B3A164FD}" dt="2026-08-10T02:24:56.376" v="146" actId="1076"/>
          <ac:cxnSpMkLst>
            <pc:docMk/>
            <pc:sldMk cId="3457892881" sldId="411"/>
            <ac:cxnSpMk id="31" creationId="{1AE08D7C-1350-41CA-9B25-868D30DFECFC}"/>
          </ac:cxnSpMkLst>
        </pc:cxnChg>
      </pc:sldChg>
      <pc:sldChg chg="addSp modSp mod modNotesTx">
        <pc:chgData name="Omar Zeki" userId="e85d6724a56925cf" providerId="LiveId" clId="{58555BCE-6EED-4A3F-8EBF-9BA0B3A164FD}" dt="2026-08-11T04:34:32.099" v="376" actId="20577"/>
        <pc:sldMkLst>
          <pc:docMk/>
          <pc:sldMk cId="1452933399" sldId="420"/>
        </pc:sldMkLst>
        <pc:spChg chg="mod">
          <ac:chgData name="Omar Zeki" userId="e85d6724a56925cf" providerId="LiveId" clId="{58555BCE-6EED-4A3F-8EBF-9BA0B3A164FD}" dt="2026-08-10T02:24:02.142" v="144" actId="20577"/>
          <ac:spMkLst>
            <pc:docMk/>
            <pc:sldMk cId="1452933399" sldId="420"/>
            <ac:spMk id="4" creationId="{D6966E6F-1A7C-964C-CDA7-5CBF2D85A2BD}"/>
          </ac:spMkLst>
        </pc:spChg>
        <pc:spChg chg="add mod">
          <ac:chgData name="Omar Zeki" userId="e85d6724a56925cf" providerId="LiveId" clId="{58555BCE-6EED-4A3F-8EBF-9BA0B3A164FD}" dt="2026-08-10T02:23:28.024" v="8"/>
          <ac:spMkLst>
            <pc:docMk/>
            <pc:sldMk cId="1452933399" sldId="420"/>
            <ac:spMk id="7" creationId="{4A67CD11-602F-4160-880E-9914802F180A}"/>
          </ac:spMkLst>
        </pc:spChg>
      </pc:sldChg>
      <pc:sldChg chg="addSp modSp mod modNotesTx">
        <pc:chgData name="Omar Zeki" userId="e85d6724a56925cf" providerId="LiveId" clId="{58555BCE-6EED-4A3F-8EBF-9BA0B3A164FD}" dt="2026-08-11T04:34:42.251" v="378" actId="20577"/>
        <pc:sldMkLst>
          <pc:docMk/>
          <pc:sldMk cId="140021756" sldId="421"/>
        </pc:sldMkLst>
        <pc:spChg chg="add mod">
          <ac:chgData name="Omar Zeki" userId="e85d6724a56925cf" providerId="LiveId" clId="{58555BCE-6EED-4A3F-8EBF-9BA0B3A164FD}" dt="2026-08-10T02:23:28.026" v="17"/>
          <ac:spMkLst>
            <pc:docMk/>
            <pc:sldMk cId="140021756" sldId="421"/>
            <ac:spMk id="6" creationId="{FBF30A8D-2283-4562-93F0-34EC8AACA167}"/>
          </ac:spMkLst>
        </pc:spChg>
      </pc:sldChg>
      <pc:sldChg chg="addSp modSp mod modNotesTx">
        <pc:chgData name="Omar Zeki" userId="e85d6724a56925cf" providerId="LiveId" clId="{58555BCE-6EED-4A3F-8EBF-9BA0B3A164FD}" dt="2026-08-11T04:32:41.462" v="336" actId="20577"/>
        <pc:sldMkLst>
          <pc:docMk/>
          <pc:sldMk cId="896825515" sldId="425"/>
        </pc:sldMkLst>
        <pc:spChg chg="mod">
          <ac:chgData name="Omar Zeki" userId="e85d6724a56925cf" providerId="LiveId" clId="{58555BCE-6EED-4A3F-8EBF-9BA0B3A164FD}" dt="2026-08-10T05:12:24.640" v="205" actId="20577"/>
          <ac:spMkLst>
            <pc:docMk/>
            <pc:sldMk cId="896825515" sldId="425"/>
            <ac:spMk id="11" creationId="{0E206008-0C08-439E-9027-5226DD10B173}"/>
          </ac:spMkLst>
        </pc:spChg>
        <pc:spChg chg="add mod">
          <ac:chgData name="Omar Zeki" userId="e85d6724a56925cf" providerId="LiveId" clId="{58555BCE-6EED-4A3F-8EBF-9BA0B3A164FD}" dt="2026-08-10T02:23:28.042" v="98"/>
          <ac:spMkLst>
            <pc:docMk/>
            <pc:sldMk cId="896825515" sldId="425"/>
            <ac:spMk id="22" creationId="{34F9D224-A56B-4BCA-A60C-46D4892F19A7}"/>
          </ac:spMkLst>
        </pc:spChg>
      </pc:sldChg>
      <pc:sldChg chg="addSp modSp mod">
        <pc:chgData name="Omar Zeki" userId="e85d6724a56925cf" providerId="LiveId" clId="{58555BCE-6EED-4A3F-8EBF-9BA0B3A164FD}" dt="2026-08-10T02:23:28.048" v="125"/>
        <pc:sldMkLst>
          <pc:docMk/>
          <pc:sldMk cId="1661317702" sldId="426"/>
        </pc:sldMkLst>
        <pc:spChg chg="add mod">
          <ac:chgData name="Omar Zeki" userId="e85d6724a56925cf" providerId="LiveId" clId="{58555BCE-6EED-4A3F-8EBF-9BA0B3A164FD}" dt="2026-08-10T02:23:28.048" v="125"/>
          <ac:spMkLst>
            <pc:docMk/>
            <pc:sldMk cId="1661317702" sldId="426"/>
            <ac:spMk id="4" creationId="{FEFBFE94-AF2A-470D-9FCA-E3F790364FD6}"/>
          </ac:spMkLst>
        </pc:spChg>
      </pc:sldChg>
      <pc:sldChg chg="add modNotesTx">
        <pc:chgData name="Omar Zeki" userId="e85d6724a56925cf" providerId="LiveId" clId="{58555BCE-6EED-4A3F-8EBF-9BA0B3A164FD}" dt="2026-08-11T04:28:00.362" v="285" actId="20577"/>
        <pc:sldMkLst>
          <pc:docMk/>
          <pc:sldMk cId="1825435019" sldId="4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Good afternoon, and thank you for joining me today. My name is Omar Zeki. I am a graduate research assistant in the Systems Engineering and Operations Research Department at George Mason University.</a:t>
            </a:r>
          </a:p>
          <a:p>
            <a:pPr rtl="0"/>
            <a:r>
              <a:rPr lang="en-US" dirty="0"/>
              <a:t>The paper is "Designing a Digital Twin-Enabled Requirement Verification Workflow within an MBSE Framework." This work was conducted at the George Mason C5I Center with my co-authors: Dr. Farid </a:t>
            </a:r>
            <a:r>
              <a:rPr lang="en-US" dirty="0" err="1"/>
              <a:t>Sahebsara</a:t>
            </a:r>
            <a:r>
              <a:rPr lang="en-US" dirty="0"/>
              <a:t>, Dr. Mohammadreza </a:t>
            </a:r>
            <a:r>
              <a:rPr lang="en-US" dirty="0" err="1"/>
              <a:t>Torkjazi</a:t>
            </a:r>
            <a:r>
              <a:rPr lang="en-US" dirty="0"/>
              <a:t>, Dr. Michael Hieb, and Dr. Ali Raz, and Bill </a:t>
            </a:r>
            <a:r>
              <a:rPr lang="en-US" dirty="0" err="1"/>
              <a:t>Berklich</a:t>
            </a:r>
            <a:r>
              <a:rPr lang="en-US" dirty="0"/>
              <a:t> at the U.S. Army Ground Vehicle Systems Center.</a:t>
            </a:r>
          </a:p>
          <a:p>
            <a:pPr rtl="0"/>
            <a:r>
              <a:rPr lang="en-US" dirty="0"/>
              <a:t>I will cover the motivation, background on digital twins and MBSE, the gap between them, the workflow we developed, and our conclusions.</a:t>
            </a:r>
          </a:p>
          <a:p>
            <a:endParaRPr lang="en-US" dirty="0"/>
          </a:p>
        </p:txBody>
      </p:sp>
    </p:spTree>
    <p:extLst>
      <p:ext uri="{BB962C8B-B14F-4D97-AF65-F5344CB8AC3E}">
        <p14:creationId xmlns:p14="http://schemas.microsoft.com/office/powerpoint/2010/main" val="3024137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Phase 2 moves the requirements into the execution environment using </a:t>
            </a:r>
            <a:r>
              <a:rPr lang="en-US" dirty="0" err="1"/>
              <a:t>ReqIF</a:t>
            </a:r>
            <a:r>
              <a:rPr lang="en-US" dirty="0"/>
              <a:t>, the Object Management Group standard for requirements interchange. Because it is an open standard, the source can be any tool that supports it, such as IBM DOORS or Siemens </a:t>
            </a:r>
            <a:r>
              <a:rPr lang="en-US" dirty="0" err="1"/>
              <a:t>Polarion</a:t>
            </a:r>
            <a:r>
              <a:rPr lang="en-US" dirty="0"/>
              <a:t>.</a:t>
            </a:r>
          </a:p>
          <a:p>
            <a:pPr rtl="0"/>
            <a:r>
              <a:rPr lang="en-US" b="1" dirty="0"/>
              <a:t>[Click 1 ] </a:t>
            </a:r>
            <a:r>
              <a:rPr lang="en-US" dirty="0"/>
              <a:t>On the left is the requirement hierarchy as defined in Cameo.</a:t>
            </a:r>
          </a:p>
          <a:p>
            <a:pPr rtl="0"/>
            <a:r>
              <a:rPr lang="en-US" b="1" dirty="0"/>
              <a:t>[Click 2 ] </a:t>
            </a:r>
            <a:r>
              <a:rPr lang="en-US" dirty="0"/>
              <a:t>On the right is the same hierarchy after import into MATLAB. Identifiers, names, structure, and attributes are preserved, so results from execution can be matched to the corresponding requirement in the model.</a:t>
            </a:r>
          </a:p>
          <a:p>
            <a:pPr rtl="0"/>
            <a:r>
              <a:rPr lang="en-US" b="1" dirty="0"/>
              <a:t>[Click 3 ] </a:t>
            </a:r>
            <a:r>
              <a:rPr lang="en-US" dirty="0"/>
              <a:t>One limitation. </a:t>
            </a:r>
            <a:r>
              <a:rPr lang="en-US" dirty="0" err="1"/>
              <a:t>ReqIF</a:t>
            </a:r>
            <a:r>
              <a:rPr lang="en-US" dirty="0"/>
              <a:t> transfers the requirement elements and their attributes, but not the test cases as executable artifacts. Those serve as the specification basis for the test functions, which are implemented on the MATLAB side.</a:t>
            </a:r>
          </a:p>
          <a:p>
            <a:endParaRPr lang="en-US" dirty="0"/>
          </a:p>
        </p:txBody>
      </p:sp>
    </p:spTree>
    <p:extLst>
      <p:ext uri="{BB962C8B-B14F-4D97-AF65-F5344CB8AC3E}">
        <p14:creationId xmlns:p14="http://schemas.microsoft.com/office/powerpoint/2010/main" val="3677997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Phase 3 is where verification is executed, in three steps.</a:t>
            </a:r>
          </a:p>
          <a:p>
            <a:pPr rtl="0"/>
            <a:r>
              <a:rPr lang="en-US" dirty="0"/>
              <a:t>First, each requirement is linked to the Simulink subsystem that implements it, through an Implemented By relationship. Here, requirement 2.1.3, odometry data from the rotary encoder, is linked to the subsystem that receives it over ROS 2.</a:t>
            </a:r>
          </a:p>
          <a:p>
            <a:pPr rtl="0"/>
            <a:r>
              <a:rPr lang="en-US" dirty="0"/>
              <a:t>Second, a test function is written and linked to the requirement through a Verified By relationship. This one runs the model for thirty seconds, measures the IMU update rate, and checks it against the minimum threshold.</a:t>
            </a:r>
          </a:p>
          <a:p>
            <a:pPr rtl="0"/>
            <a:r>
              <a:rPr lang="en-US" dirty="0"/>
              <a:t>Third, the simulation is executed against the Gazebo environment.</a:t>
            </a:r>
          </a:p>
          <a:p>
            <a:pPr rtl="0"/>
            <a:r>
              <a:rPr lang="en-US" b="1" dirty="0"/>
              <a:t>[Click video ] </a:t>
            </a:r>
            <a:r>
              <a:rPr lang="en-US" dirty="0"/>
              <a:t>This is the simulation running in the Gazebo environment. It represents the physical vehicle under the same conditions, in a physics-based simulator.</a:t>
            </a:r>
          </a:p>
          <a:p>
            <a:pPr rtl="0"/>
            <a:r>
              <a:rPr lang="en-US" dirty="0"/>
              <a:t>As it runs, it produces the same sensor and vehicle data the physical platform would, and that data is recorded.</a:t>
            </a:r>
          </a:p>
          <a:p>
            <a:pPr rtl="0"/>
            <a:r>
              <a:rPr lang="en-US" dirty="0"/>
              <a:t>Once the run completes, the test functions evaluate the recorded data, each returning a pass or fail result with its measured outcome. Because they are automated, large numbers of test cases can run together.</a:t>
            </a:r>
          </a:p>
          <a:p>
            <a:pPr rtl="0"/>
            <a:r>
              <a:rPr lang="en-US" dirty="0"/>
              <a:t>Third, the simulation is executed against the Gazebo environment.</a:t>
            </a:r>
          </a:p>
          <a:p>
            <a:pPr rtl="0"/>
            <a:r>
              <a:rPr lang="en-US" b="1" dirty="0"/>
              <a:t>[Click video] </a:t>
            </a:r>
            <a:r>
              <a:rPr lang="en-US" dirty="0"/>
              <a:t>This is the vehicle executing in the Gazebo environment while the test functions record the message streams.</a:t>
            </a:r>
          </a:p>
          <a:p>
            <a:pPr rtl="0"/>
            <a:r>
              <a:rPr lang="en-US" dirty="0"/>
              <a:t>The physical platform runs the same architecture over the same ROS 2 interfaces.</a:t>
            </a:r>
          </a:p>
          <a:p>
            <a:pPr rtl="0"/>
            <a:r>
              <a:rPr lang="en-US" dirty="0"/>
              <a:t>Because the test functions are automated, this step scales. Large numbers of test cases can be executed in a single run, with results reported on completion.</a:t>
            </a:r>
          </a:p>
          <a:p>
            <a:endParaRPr lang="en-US" dirty="0"/>
          </a:p>
        </p:txBody>
      </p:sp>
    </p:spTree>
    <p:extLst>
      <p:ext uri="{BB962C8B-B14F-4D97-AF65-F5344CB8AC3E}">
        <p14:creationId xmlns:p14="http://schemas.microsoft.com/office/powerpoint/2010/main" val="143110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This slide traces one requirement through the full chain.</a:t>
            </a:r>
          </a:p>
          <a:p>
            <a:pPr rtl="0"/>
            <a:r>
              <a:rPr lang="en-US" b="1" dirty="0"/>
              <a:t>[Click 1 ] </a:t>
            </a:r>
            <a:r>
              <a:rPr lang="en-US" dirty="0"/>
              <a:t>The requirement states that the vehicle shall provide IMU data at a minimum update rate of 100 hertz. On the right is that requirement in the model, 2.3.1, IMU Update Rate.</a:t>
            </a:r>
          </a:p>
          <a:p>
            <a:pPr rtl="0"/>
            <a:r>
              <a:rPr lang="en-US" b="1" dirty="0"/>
              <a:t>[Click 2 ] </a:t>
            </a:r>
            <a:r>
              <a:rPr lang="en-US" dirty="0"/>
              <a:t>It is implemented by the IMU Data subsystem in Simulink, shown here with the Implements relationship drawn from the requirement.</a:t>
            </a:r>
          </a:p>
          <a:p>
            <a:pPr rtl="0"/>
            <a:r>
              <a:rPr lang="en-US" b="1" dirty="0"/>
              <a:t>[Click 3 ] </a:t>
            </a:r>
            <a:r>
              <a:rPr lang="en-US" dirty="0"/>
              <a:t>It is verified by test function TC4_6, which measures the average update rate over a thirty-second window and compares it to the 100 hertz threshold.</a:t>
            </a:r>
          </a:p>
          <a:p>
            <a:pPr rtl="0"/>
            <a:r>
              <a:rPr lang="en-US" b="1" dirty="0"/>
              <a:t>[Click 4 ] </a:t>
            </a:r>
            <a:r>
              <a:rPr lang="en-US" dirty="0"/>
              <a:t>The measured result was 97.4 hertz against the 100 hertz threshold, recorded as a fail.</a:t>
            </a:r>
          </a:p>
          <a:p>
            <a:pPr rtl="0"/>
            <a:r>
              <a:rPr lang="en-US" dirty="0"/>
              <a:t>This is the test executing and reporting that result.</a:t>
            </a:r>
          </a:p>
          <a:p>
            <a:pPr rtl="0"/>
            <a:r>
              <a:rPr lang="en-US" dirty="0"/>
              <a:t>This result is a small miss. A number that close to the threshold points to the requirement more than the design. It was written at 100 hertz without checking what the sensor could sustain. We caught that in simulation, before any hardware decision depended on it, while the requirement can still be revisited.</a:t>
            </a:r>
          </a:p>
          <a:p>
            <a:pPr rtl="0"/>
            <a:r>
              <a:rPr lang="en-US" b="1" dirty="0"/>
              <a:t>[Click 5 ] </a:t>
            </a:r>
            <a:r>
              <a:rPr lang="en-US" dirty="0"/>
              <a:t>The workflow runs many test cases automatically, </a:t>
            </a:r>
            <a:r>
              <a:rPr lang="en-US"/>
              <a:t>not just one</a:t>
            </a:r>
            <a:r>
              <a:rPr lang="en-US" dirty="0"/>
              <a:t>. The chart shows the full requirement set: green is pass, red is fail, and blue indicates the requirement is implemented by a linked component.</a:t>
            </a:r>
          </a:p>
          <a:p>
            <a:endParaRPr lang="en-US" dirty="0"/>
          </a:p>
        </p:txBody>
      </p:sp>
    </p:spTree>
    <p:extLst>
      <p:ext uri="{BB962C8B-B14F-4D97-AF65-F5344CB8AC3E}">
        <p14:creationId xmlns:p14="http://schemas.microsoft.com/office/powerpoint/2010/main" val="3264218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Phase 4 returns the verification results to the system model.</a:t>
            </a:r>
          </a:p>
          <a:p>
            <a:pPr rtl="0"/>
            <a:r>
              <a:rPr lang="en-US" dirty="0"/>
              <a:t>The return path is performed manually. Results are reviewed in MATLAB and recorded against each requirement in Cameo.</a:t>
            </a:r>
          </a:p>
          <a:p>
            <a:pPr rtl="0"/>
            <a:r>
              <a:rPr lang="en-US" dirty="0"/>
              <a:t>To support that, the requirement definition was extended with a </a:t>
            </a:r>
            <a:r>
              <a:rPr lang="en-US" dirty="0" err="1"/>
              <a:t>verificationStatus</a:t>
            </a:r>
            <a:r>
              <a:rPr lang="en-US" dirty="0"/>
              <a:t> property, typed by an enumeration with three values: pass, fail, and partial. A legend color-codes each row of the requirements table by that value.</a:t>
            </a:r>
          </a:p>
          <a:p>
            <a:pPr rtl="0"/>
            <a:r>
              <a:rPr lang="en-US" dirty="0"/>
              <a:t>Leaf requirements carry the outcome from their test function. Parents are recorded as partial where some children passed and others failed, showing at a glance which capabilities are only partially verified.</a:t>
            </a:r>
          </a:p>
          <a:p>
            <a:pPr rtl="0"/>
            <a:r>
              <a:rPr lang="en-US" b="1" dirty="0"/>
              <a:t>[Click ] </a:t>
            </a:r>
            <a:r>
              <a:rPr lang="en-US" dirty="0"/>
              <a:t>The outcome is bidirectional traceability. Requirement definition, evaluation, and verification status stay within the system model, which now records both the specified intent and the measured result. Automating this return path is planned work.</a:t>
            </a:r>
          </a:p>
          <a:p>
            <a:endParaRPr lang="en-US" dirty="0"/>
          </a:p>
        </p:txBody>
      </p:sp>
    </p:spTree>
    <p:extLst>
      <p:ext uri="{BB962C8B-B14F-4D97-AF65-F5344CB8AC3E}">
        <p14:creationId xmlns:p14="http://schemas.microsoft.com/office/powerpoint/2010/main" val="1623418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To close, against the four gaps.</a:t>
            </a:r>
          </a:p>
          <a:p>
            <a:pPr rtl="0"/>
            <a:r>
              <a:rPr lang="en-US" b="1" dirty="0"/>
              <a:t>[Click 1 ] </a:t>
            </a:r>
            <a:r>
              <a:rPr lang="en-US" dirty="0" err="1"/>
              <a:t>ReqIF</a:t>
            </a:r>
            <a:r>
              <a:rPr lang="en-US" dirty="0"/>
              <a:t> carries requirements into the digital twin environment with parameters and runtime behavior made explicit.</a:t>
            </a:r>
          </a:p>
          <a:p>
            <a:pPr rtl="0"/>
            <a:r>
              <a:rPr lang="en-US" b="1" dirty="0"/>
              <a:t>[Click 2 ] </a:t>
            </a:r>
            <a:r>
              <a:rPr lang="en-US" dirty="0"/>
              <a:t>A single structured workflow performs verification within MBSE, replacing parallel, offline, and manual checks.</a:t>
            </a:r>
          </a:p>
          <a:p>
            <a:pPr rtl="0"/>
            <a:r>
              <a:rPr lang="en-US" b="1" dirty="0"/>
              <a:t>[Click 3 ] </a:t>
            </a:r>
            <a:r>
              <a:rPr lang="en-US" dirty="0"/>
              <a:t>Implemented By and Verified By relationships keep the evaluation criteria tied to the model.</a:t>
            </a:r>
          </a:p>
          <a:p>
            <a:pPr rtl="0"/>
            <a:r>
              <a:rPr lang="en-US" b="1" dirty="0"/>
              <a:t>[Click 4 ] </a:t>
            </a:r>
            <a:r>
              <a:rPr lang="en-US" dirty="0"/>
              <a:t>Verification results are returned to update the model, completing the closed-loop digital thread.</a:t>
            </a:r>
          </a:p>
          <a:p>
            <a:pPr rtl="0"/>
            <a:r>
              <a:rPr lang="en-US" b="1" dirty="0"/>
              <a:t>[Click 5 ] </a:t>
            </a:r>
            <a:r>
              <a:rPr lang="en-US" dirty="0"/>
              <a:t>Three items of continuing work. First, extending to more functional verification scenarios, including navigation performance assessment. Second, applying the workflow to more complex systems with larger requirement sets. Third, supporting interdependent verification functions across those systems.</a:t>
            </a:r>
          </a:p>
          <a:p>
            <a:endParaRPr lang="en-US" dirty="0"/>
          </a:p>
        </p:txBody>
      </p:sp>
    </p:spTree>
    <p:extLst>
      <p:ext uri="{BB962C8B-B14F-4D97-AF65-F5344CB8AC3E}">
        <p14:creationId xmlns:p14="http://schemas.microsoft.com/office/powerpoint/2010/main" val="1720685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Thank you for your time. I would be glad to take any questions.</a:t>
            </a:r>
          </a:p>
        </p:txBody>
      </p:sp>
    </p:spTree>
    <p:extLst>
      <p:ext uri="{BB962C8B-B14F-4D97-AF65-F5344CB8AC3E}">
        <p14:creationId xmlns:p14="http://schemas.microsoft.com/office/powerpoint/2010/main" val="2253520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Acquisition decisions rest on evidence that the system satisfies its requirements. For autonomous ground vehicles that evidence comes from physical prototypes and field testing, which limits how early and how affordably a design can be evaluated. Three challenges follow.</a:t>
            </a:r>
          </a:p>
          <a:p>
            <a:pPr rtl="0"/>
            <a:r>
              <a:rPr lang="en-US" b="1" dirty="0"/>
              <a:t>[Click 1] </a:t>
            </a:r>
            <a:r>
              <a:rPr lang="en-US" dirty="0"/>
              <a:t>The first is the cost of physical testing. Building and testing prototypes is slow, expensive, and in some cases introduces safety risk.</a:t>
            </a:r>
          </a:p>
          <a:p>
            <a:pPr rtl="0"/>
            <a:r>
              <a:rPr lang="en-US" b="1" dirty="0"/>
              <a:t>[Click 2 ] </a:t>
            </a:r>
            <a:r>
              <a:rPr lang="en-US" dirty="0"/>
              <a:t>The second is tool fragmentation. Design models, simulation environments, and field data sit in separate tools owned by separate teams.</a:t>
            </a:r>
          </a:p>
          <a:p>
            <a:pPr rtl="0"/>
            <a:r>
              <a:rPr lang="en-US" b="1" dirty="0"/>
              <a:t>[Click 3 ] </a:t>
            </a:r>
            <a:r>
              <a:rPr lang="en-US" dirty="0"/>
              <a:t>The third is loss of traceability. Requirements are written early and results arrive much later, so the link between them degrades.</a:t>
            </a:r>
          </a:p>
          <a:p>
            <a:pPr rtl="0"/>
            <a:r>
              <a:rPr lang="en-US" b="1" dirty="0"/>
              <a:t>[Click 4 ] </a:t>
            </a:r>
            <a:r>
              <a:rPr lang="en-US" dirty="0"/>
              <a:t>That leads to the question this work addresses: can verification be performed virtually, and traceably, before physical prototypes are committed.</a:t>
            </a:r>
          </a:p>
          <a:p>
            <a:endParaRPr lang="en-US" dirty="0"/>
          </a:p>
        </p:txBody>
      </p:sp>
    </p:spTree>
    <p:extLst>
      <p:ext uri="{BB962C8B-B14F-4D97-AF65-F5344CB8AC3E}">
        <p14:creationId xmlns:p14="http://schemas.microsoft.com/office/powerpoint/2010/main" val="750933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The first element of the approach is the digital twin.</a:t>
            </a:r>
          </a:p>
          <a:p>
            <a:pPr rtl="0"/>
            <a:r>
              <a:rPr lang="en-US" dirty="0"/>
              <a:t>Department of Defense Instruction 5000.97 defines a digital twin as an integrated set of models serving as the real-time digital counterpart of a physical object or process. That real-time relationship is what separates it from a conventional simulation.</a:t>
            </a:r>
          </a:p>
          <a:p>
            <a:pPr rtl="0"/>
            <a:r>
              <a:rPr lang="en-US" b="1" dirty="0"/>
              <a:t>[Clicks 1 through 4 ] </a:t>
            </a:r>
            <a:r>
              <a:rPr lang="en-US" dirty="0"/>
              <a:t>A digital twin mirrors the structure and behavior of the physical system. It updates as that system changes. It supports predicting problems before they occur in the field. And it communicates in both directions.</a:t>
            </a:r>
          </a:p>
          <a:p>
            <a:pPr rtl="0"/>
            <a:r>
              <a:rPr lang="en-US" b="1" dirty="0"/>
              <a:t>[Click </a:t>
            </a:r>
            <a:r>
              <a:rPr lang="en-US" b="1"/>
              <a:t>5 ] </a:t>
            </a:r>
            <a:r>
              <a:rPr lang="en-US"/>
              <a:t>A </a:t>
            </a:r>
            <a:r>
              <a:rPr lang="en-US" dirty="0"/>
              <a:t>digital twin alone is not sufficient. It provides fidelity, not a governing process. Without one, it is a high-cost simulation with no formal link to the requirements it is meant to verify.</a:t>
            </a:r>
          </a:p>
          <a:p>
            <a:endParaRPr lang="en-US" dirty="0"/>
          </a:p>
        </p:txBody>
      </p:sp>
    </p:spTree>
    <p:extLst>
      <p:ext uri="{BB962C8B-B14F-4D97-AF65-F5344CB8AC3E}">
        <p14:creationId xmlns:p14="http://schemas.microsoft.com/office/powerpoint/2010/main" val="2053395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MBSE provides that governing process. It is the formalized application of modeling to support requirements, design, analysis, verification, and validation across the lifecycle, replacing disconnected documents and siloed tools with a single shared model that serves as the source of truth.</a:t>
            </a:r>
          </a:p>
          <a:p>
            <a:pPr rtl="0"/>
            <a:r>
              <a:rPr lang="en-US" b="1" dirty="0"/>
              <a:t>[Clicks 1 through 5 ]</a:t>
            </a:r>
            <a:r>
              <a:rPr lang="en-US" dirty="0"/>
              <a:t>That model carries the requirements, the behavior and simulation content, lifecycle management, verification and validation, and the design and architecture.</a:t>
            </a:r>
          </a:p>
          <a:p>
            <a:pPr rtl="0"/>
            <a:r>
              <a:rPr lang="en-US" b="1" dirty="0"/>
              <a:t>[Click 6 ]</a:t>
            </a:r>
            <a:r>
              <a:rPr lang="en-US" dirty="0"/>
              <a:t>Pairing the two gives a virtual replica governed by a structured, traceable process.</a:t>
            </a:r>
          </a:p>
          <a:p>
            <a:endParaRPr lang="en-US" dirty="0"/>
          </a:p>
        </p:txBody>
      </p:sp>
    </p:spTree>
    <p:extLst>
      <p:ext uri="{BB962C8B-B14F-4D97-AF65-F5344CB8AC3E}">
        <p14:creationId xmlns:p14="http://schemas.microsoft.com/office/powerpoint/2010/main" val="185442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This paper contributes to a larger effort at the C5I Center: DELTA-FORCE, the Digital Environment for Lifecycle Test and Evaluation of Off-Road Combat Vehicles. Its objective is to apply MBSE and digital twins to ground combat vehicle acquisition, to reduce cost and improve operational performance.</a:t>
            </a:r>
          </a:p>
          <a:p>
            <a:pPr rtl="0"/>
            <a:r>
              <a:rPr lang="en-US" b="1" dirty="0"/>
              <a:t>[Click 1 ]</a:t>
            </a:r>
            <a:r>
              <a:rPr lang="en-US" dirty="0"/>
              <a:t>The project addresses three areas. First, synchronization between the MBSE model and the digital twin, so the two do not diverge.</a:t>
            </a:r>
          </a:p>
          <a:p>
            <a:pPr rtl="0"/>
            <a:r>
              <a:rPr lang="en-US" b="1" dirty="0"/>
              <a:t>[Click 2 ]</a:t>
            </a:r>
            <a:r>
              <a:rPr lang="en-US" dirty="0"/>
              <a:t>Second, end-to-end traceability, connecting each requirement through design and test to its result in one model.</a:t>
            </a:r>
          </a:p>
          <a:p>
            <a:pPr rtl="0"/>
            <a:r>
              <a:rPr lang="en-US" b="1" dirty="0"/>
              <a:t>[Click 3 ]</a:t>
            </a:r>
            <a:r>
              <a:rPr lang="en-US" dirty="0"/>
              <a:t>Third, scalability. The architecture is demonstrated on a robotic testbed and is intended to extend to complex multi-system vehicles.</a:t>
            </a:r>
          </a:p>
          <a:p>
            <a:pPr rtl="0"/>
            <a:r>
              <a:rPr lang="en-US" b="1" dirty="0"/>
              <a:t>[Click 4 ]</a:t>
            </a:r>
            <a:r>
              <a:rPr lang="en-US" dirty="0"/>
              <a:t>This paper contributes the requirement verification workflow that operates within that architecture.</a:t>
            </a:r>
          </a:p>
          <a:p>
            <a:endParaRPr lang="en-US" dirty="0"/>
          </a:p>
        </p:txBody>
      </p:sp>
    </p:spTree>
    <p:extLst>
      <p:ext uri="{BB962C8B-B14F-4D97-AF65-F5344CB8AC3E}">
        <p14:creationId xmlns:p14="http://schemas.microsoft.com/office/powerpoint/2010/main" val="2806433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This is the environment in which the workflow was implemented. On the left is the host side: Cameo holds the SysML model, and MATLAB and Simulink support behavioral modeling and analysis. ROS 2 serves as the middleware, and a data storage layer returns recorded data to the analysis tools.</a:t>
            </a:r>
          </a:p>
          <a:p>
            <a:pPr rtl="0"/>
            <a:r>
              <a:rPr lang="en-US" b="1" dirty="0"/>
              <a:t>[Click 1 ]</a:t>
            </a:r>
            <a:r>
              <a:rPr lang="en-US" dirty="0"/>
              <a:t>The physical platform is a TurtleBot3 running on a Raspberry Pi. It operates over a terrain course we 3D printed to specified dimensions, with hills and both smooth and bumpy surfaces.</a:t>
            </a:r>
          </a:p>
          <a:p>
            <a:pPr rtl="0"/>
            <a:r>
              <a:rPr lang="en-US" b="1" dirty="0"/>
              <a:t>[Click 2 ]</a:t>
            </a:r>
            <a:r>
              <a:rPr lang="en-US" dirty="0"/>
              <a:t>Gazebo, a physics-based simulator, provides the digital representation. The digital environment was built to match both the vehicle and that same test course.</a:t>
            </a:r>
          </a:p>
          <a:p>
            <a:pPr rtl="0"/>
            <a:r>
              <a:rPr lang="en-US" b="1" dirty="0"/>
              <a:t>[Click 3 ]</a:t>
            </a:r>
            <a:r>
              <a:rPr lang="en-US" dirty="0"/>
              <a:t>Both sides run on common interfaces and common message definitions, which is what permits direct comparison between them.</a:t>
            </a:r>
          </a:p>
          <a:p>
            <a:endParaRPr lang="en-US" dirty="0"/>
          </a:p>
        </p:txBody>
      </p:sp>
    </p:spTree>
    <p:extLst>
      <p:ext uri="{BB962C8B-B14F-4D97-AF65-F5344CB8AC3E}">
        <p14:creationId xmlns:p14="http://schemas.microsoft.com/office/powerpoint/2010/main" val="389019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MBSE and digital twins are both mature. The process connecting them for verification is not. We identified four gaps.</a:t>
            </a:r>
          </a:p>
          <a:p>
            <a:pPr rtl="0"/>
            <a:r>
              <a:rPr lang="en-US" b="1" dirty="0"/>
              <a:t>[Click 1 ]</a:t>
            </a:r>
            <a:r>
              <a:rPr lang="en-US" dirty="0"/>
              <a:t>First, an abstraction gap. SysML models are abstract by design, while digital twins need explicit parameters and runtime execution, and nothing formally bridges the two.</a:t>
            </a:r>
          </a:p>
          <a:p>
            <a:pPr rtl="0"/>
            <a:r>
              <a:rPr lang="en-US" b="1" dirty="0"/>
              <a:t>[Click 2 ] </a:t>
            </a:r>
            <a:r>
              <a:rPr lang="en-US" dirty="0"/>
              <a:t>Second, process fragmentation. Modeling and simulation run in parallel rather than in sequence, so verification happens offline or by hand.</a:t>
            </a:r>
          </a:p>
          <a:p>
            <a:pPr rtl="0"/>
            <a:r>
              <a:rPr lang="en-US" b="1" dirty="0"/>
              <a:t>[Click 3 ] </a:t>
            </a:r>
            <a:r>
              <a:rPr lang="en-US" dirty="0"/>
              <a:t>Third, no closed loop. Results are interpreted after execution and not returned to the model.</a:t>
            </a:r>
          </a:p>
          <a:p>
            <a:pPr rtl="0"/>
            <a:r>
              <a:rPr lang="en-US" b="1" dirty="0"/>
              <a:t>[Click 4 ] </a:t>
            </a:r>
            <a:r>
              <a:rPr lang="en-US" dirty="0"/>
              <a:t>Fourth, externalized evaluation logic. The criteria that decide pass or fail sit in scripts outside the model, breaking the thread where the engineering judgment is applied.</a:t>
            </a:r>
          </a:p>
          <a:p>
            <a:pPr rtl="0"/>
            <a:r>
              <a:rPr lang="en-US" b="1" dirty="0"/>
              <a:t>[Click 5 ] </a:t>
            </a:r>
            <a:r>
              <a:rPr lang="en-US" dirty="0"/>
              <a:t>What is needed is a defined workflow that connects requirements to verification execution and carries the results back to the model.</a:t>
            </a:r>
          </a:p>
          <a:p>
            <a:endParaRPr lang="en-US" dirty="0"/>
          </a:p>
        </p:txBody>
      </p:sp>
    </p:spTree>
    <p:extLst>
      <p:ext uri="{BB962C8B-B14F-4D97-AF65-F5344CB8AC3E}">
        <p14:creationId xmlns:p14="http://schemas.microsoft.com/office/powerpoint/2010/main" val="488220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The proposed workflow has four sequential phases.</a:t>
            </a:r>
          </a:p>
          <a:p>
            <a:pPr rtl="0"/>
            <a:r>
              <a:rPr lang="en-US" b="1" dirty="0"/>
              <a:t>[Click 1 ]</a:t>
            </a:r>
            <a:r>
              <a:rPr lang="en-US" dirty="0"/>
              <a:t>Phase 1, Specify. Requirements, components, and test cases are modeled in SysML within Cameo, connected through verify and satisfy relationships.</a:t>
            </a:r>
          </a:p>
          <a:p>
            <a:pPr rtl="0"/>
            <a:r>
              <a:rPr lang="en-US" b="1" dirty="0"/>
              <a:t>[Click 2 ]</a:t>
            </a:r>
            <a:r>
              <a:rPr lang="en-US" dirty="0"/>
              <a:t>Phase 2, Transfer. Requirements are exported using </a:t>
            </a:r>
            <a:r>
              <a:rPr lang="en-US" dirty="0" err="1"/>
              <a:t>ReqIF</a:t>
            </a:r>
            <a:r>
              <a:rPr lang="en-US" dirty="0"/>
              <a:t> and imported into the digital twin environment.</a:t>
            </a:r>
          </a:p>
          <a:p>
            <a:pPr rtl="0"/>
            <a:r>
              <a:rPr lang="en-US" b="1" dirty="0"/>
              <a:t>[Click 3 ]</a:t>
            </a:r>
            <a:r>
              <a:rPr lang="en-US" dirty="0"/>
              <a:t>Phase 3, Execute. Each requirement is linked to the component that implements it and the test function that verifies it. The simulation is then run and the outputs evaluated.</a:t>
            </a:r>
          </a:p>
          <a:p>
            <a:pPr rtl="0"/>
            <a:r>
              <a:rPr lang="en-US" b="1" dirty="0"/>
              <a:t>[Click 4 ]</a:t>
            </a:r>
            <a:r>
              <a:rPr lang="en-US" dirty="0"/>
              <a:t>Phase 4, Feed Back. Pass, fail, and partial outcomes are returned to the Cameo model and recorded against each requirement.</a:t>
            </a:r>
          </a:p>
          <a:p>
            <a:pPr rtl="0"/>
            <a:r>
              <a:rPr lang="en-US" b="1" dirty="0"/>
              <a:t>[Click 5 ]</a:t>
            </a:r>
            <a:r>
              <a:rPr lang="en-US" dirty="0"/>
              <a:t>Each phase addresses one of the four gaps. I will walk through each as it was implemented.</a:t>
            </a:r>
          </a:p>
          <a:p>
            <a:endParaRPr lang="en-US" dirty="0"/>
          </a:p>
        </p:txBody>
      </p:sp>
    </p:spTree>
    <p:extLst>
      <p:ext uri="{BB962C8B-B14F-4D97-AF65-F5344CB8AC3E}">
        <p14:creationId xmlns:p14="http://schemas.microsoft.com/office/powerpoint/2010/main" val="1200290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dirty="0"/>
              <a:t>Phase 1 is performed entirely within Cameo.</a:t>
            </a:r>
          </a:p>
          <a:p>
            <a:pPr rtl="0"/>
            <a:r>
              <a:rPr lang="en-US" b="1" dirty="0"/>
              <a:t>[Click 1 ] </a:t>
            </a:r>
            <a:r>
              <a:rPr lang="en-US" dirty="0"/>
              <a:t>On the left are the requirements, decomposed hierarchically, each a shall statement with its verifying test case identified.</a:t>
            </a:r>
          </a:p>
          <a:p>
            <a:pPr rtl="0"/>
            <a:r>
              <a:rPr lang="en-US" b="1" dirty="0"/>
              <a:t>[Click 2 ] </a:t>
            </a:r>
            <a:r>
              <a:rPr lang="en-US" dirty="0"/>
              <a:t>In the center is the system structure, where the physical vehicle block decomposes into its subsystems and down to the individual components.</a:t>
            </a:r>
          </a:p>
          <a:p>
            <a:pPr rtl="0"/>
            <a:r>
              <a:rPr lang="en-US" b="1" dirty="0"/>
              <a:t>[Click 3 ] </a:t>
            </a:r>
            <a:r>
              <a:rPr lang="en-US" dirty="0"/>
              <a:t>On the right are the test cases, connected to the requirements in the verification matrix.</a:t>
            </a:r>
          </a:p>
          <a:p>
            <a:pPr rtl="0"/>
            <a:r>
              <a:rPr lang="en-US" b="1" dirty="0"/>
              <a:t>[Click 4 ] </a:t>
            </a:r>
            <a:r>
              <a:rPr lang="en-US" dirty="0"/>
              <a:t>Traceability is established here, before any execution. Verify relationships connect requirements to test cases and satisfy relationships connect them to components. Every later phase depends on this layer.</a:t>
            </a:r>
          </a:p>
          <a:p>
            <a:endParaRPr lang="en-US" dirty="0"/>
          </a:p>
        </p:txBody>
      </p:sp>
    </p:spTree>
    <p:extLst>
      <p:ext uri="{BB962C8B-B14F-4D97-AF65-F5344CB8AC3E}">
        <p14:creationId xmlns:p14="http://schemas.microsoft.com/office/powerpoint/2010/main" val="1563779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image" Target="../media/image3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notesSlide" Target="../notesSlides/notesSlide12.xml"/><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svg"/><Relationship Id="rId7"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image" Target="../media/image9.sv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350005" y="5375943"/>
            <a:ext cx="15784342" cy="1592147"/>
          </a:xfrm>
        </p:spPr>
        <p:txBody>
          <a:bodyPr/>
          <a:lstStyle/>
          <a:p>
            <a:pPr fontAlgn="base"/>
            <a:r>
              <a:rPr lang="en-US" dirty="0"/>
              <a:t>Omar Zeki, Farid </a:t>
            </a:r>
            <a:r>
              <a:rPr lang="en-US" dirty="0" err="1"/>
              <a:t>Sahebsara</a:t>
            </a:r>
            <a:r>
              <a:rPr lang="en-US" dirty="0"/>
              <a:t>, Mohammadreza </a:t>
            </a:r>
            <a:r>
              <a:rPr lang="en-US" dirty="0" err="1"/>
              <a:t>Torkjazi</a:t>
            </a:r>
            <a:r>
              <a:rPr lang="en-US" dirty="0"/>
              <a:t>, Michael R. Hieb, Ali K. Raz, and Louis (Bill) </a:t>
            </a:r>
            <a:r>
              <a:rPr lang="en-US" dirty="0" err="1"/>
              <a:t>Berklich</a:t>
            </a:r>
            <a:r>
              <a:rPr lang="en-US" dirty="0"/>
              <a:t>*</a:t>
            </a:r>
          </a:p>
          <a:p>
            <a:pPr fontAlgn="base"/>
            <a:endParaRPr lang="en-US" dirty="0"/>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350005" y="1983283"/>
            <a:ext cx="23496255" cy="1857155"/>
          </a:xfrm>
        </p:spPr>
        <p:txBody>
          <a:bodyPr/>
          <a:lstStyle/>
          <a:p>
            <a:r>
              <a:rPr lang="en-US" dirty="0"/>
              <a:t>Designing a Digital Twin-Enabled Requirement Verification Workflow within an MBSE Framework</a:t>
            </a:r>
          </a:p>
        </p:txBody>
      </p:sp>
      <p:sp>
        <p:nvSpPr>
          <p:cNvPr id="5" name="TextBox 4">
            <a:extLst>
              <a:ext uri="{FF2B5EF4-FFF2-40B4-BE49-F238E27FC236}">
                <a16:creationId xmlns:a16="http://schemas.microsoft.com/office/drawing/2014/main" id="{E4337C5F-1666-DC17-51D3-92404CB426FC}"/>
              </a:ext>
            </a:extLst>
          </p:cNvPr>
          <p:cNvSpPr txBox="1"/>
          <p:nvPr/>
        </p:nvSpPr>
        <p:spPr>
          <a:xfrm>
            <a:off x="1800413" y="7787237"/>
            <a:ext cx="9354065" cy="27802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base"/>
            <a:r>
              <a:rPr lang="en-US" sz="2000" dirty="0">
                <a:solidFill>
                  <a:schemeClr val="bg1"/>
                </a:solidFill>
              </a:rPr>
              <a:t>C5I Center, Systems Engineering and Operations Research Department, </a:t>
            </a:r>
          </a:p>
          <a:p>
            <a:pPr fontAlgn="base"/>
            <a:r>
              <a:rPr lang="en-US" sz="2000" dirty="0">
                <a:solidFill>
                  <a:schemeClr val="bg1"/>
                </a:solidFill>
              </a:rPr>
              <a:t>George Mason University, Fairfax, VA</a:t>
            </a:r>
          </a:p>
          <a:p>
            <a:pPr fontAlgn="base"/>
            <a:endParaRPr lang="en-US" sz="2000" dirty="0">
              <a:solidFill>
                <a:schemeClr val="bg1"/>
              </a:solidFill>
            </a:endParaRPr>
          </a:p>
          <a:p>
            <a:pPr fontAlgn="base"/>
            <a:r>
              <a:rPr lang="en-US" sz="2000" dirty="0">
                <a:solidFill>
                  <a:schemeClr val="bg1"/>
                </a:solidFill>
              </a:rPr>
              <a:t>*US Army Ground Vehicle System Center</a:t>
            </a:r>
          </a:p>
          <a:p>
            <a:pPr fontAlgn="base"/>
            <a:r>
              <a:rPr lang="en-US" sz="2000" dirty="0">
                <a:solidFill>
                  <a:schemeClr val="bg1"/>
                </a:solidFill>
              </a:rPr>
              <a:t>Warren, MI, USA</a:t>
            </a:r>
          </a:p>
          <a:p>
            <a:pPr fontAlgn="base"/>
            <a:endParaRPr lang="en-US" sz="2400" dirty="0">
              <a:solidFill>
                <a:schemeClr val="bg1"/>
              </a:solidFill>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4" name="TextBox 3">
            <a:extLst>
              <a:ext uri="{FF2B5EF4-FFF2-40B4-BE49-F238E27FC236}">
                <a16:creationId xmlns:a16="http://schemas.microsoft.com/office/drawing/2014/main" id="{BBA37661-DE02-339A-4D41-AC2DBBAF2629}"/>
              </a:ext>
            </a:extLst>
          </p:cNvPr>
          <p:cNvSpPr txBox="1"/>
          <p:nvPr/>
        </p:nvSpPr>
        <p:spPr>
          <a:xfrm>
            <a:off x="350005" y="10826659"/>
            <a:ext cx="922713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1"/>
                </a:solidFill>
                <a:effectLst/>
                <a:uFillTx/>
                <a:latin typeface="+mn-lt"/>
                <a:ea typeface="+mn-ea"/>
                <a:cs typeface="+mn-cs"/>
                <a:sym typeface="Helvetica Light"/>
              </a:rPr>
              <a:t>DISTRIBUTION STATEMENT A.</a:t>
            </a:r>
          </a:p>
          <a:p>
            <a:pPr marL="0" marR="0" indent="0" algn="l" defTabSz="825500" rtl="0" fontAlgn="auto" latinLnBrk="0" hangingPunct="0">
              <a:lnSpc>
                <a:spcPct val="100000"/>
              </a:lnSpc>
              <a:spcBef>
                <a:spcPts val="0"/>
              </a:spcBef>
              <a:spcAft>
                <a:spcPts val="0"/>
              </a:spcAft>
              <a:buClrTx/>
              <a:buSzTx/>
              <a:buFontTx/>
              <a:buNone/>
              <a:tabLst/>
            </a:pPr>
            <a:r>
              <a:rPr lang="en-US" sz="2000" dirty="0">
                <a:solidFill>
                  <a:schemeClr val="bg1"/>
                </a:solidFill>
              </a:rPr>
              <a:t>Approved for public release; distribution is unlimited. OPSEC #10918</a:t>
            </a:r>
            <a:endParaRPr kumimoji="0" lang="en-US" sz="2000" b="0" i="0" u="none" strike="noStrike" cap="none" spc="0" normalizeH="0" baseline="0" dirty="0">
              <a:ln>
                <a:noFill/>
              </a:ln>
              <a:solidFill>
                <a:schemeClr val="bg1"/>
              </a:solidFill>
              <a:effectLst/>
              <a:uFillTx/>
              <a:latin typeface="+mn-lt"/>
              <a:ea typeface="+mn-ea"/>
              <a:cs typeface="+mn-cs"/>
              <a:sym typeface="Helvetica Light"/>
            </a:endParaRPr>
          </a:p>
        </p:txBody>
      </p:sp>
    </p:spTree>
    <p:extLst>
      <p:ext uri="{BB962C8B-B14F-4D97-AF65-F5344CB8AC3E}">
        <p14:creationId xmlns:p14="http://schemas.microsoft.com/office/powerpoint/2010/main" val="1237606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5F1E27-EE68-6474-5F1F-46FF4E133E71}"/>
              </a:ext>
            </a:extLst>
          </p:cNvPr>
          <p:cNvSpPr>
            <a:spLocks noGrp="1"/>
          </p:cNvSpPr>
          <p:nvPr>
            <p:ph type="body" sz="quarter" idx="10"/>
          </p:nvPr>
        </p:nvSpPr>
        <p:spPr>
          <a:xfrm>
            <a:off x="1981200" y="2489200"/>
            <a:ext cx="20421600" cy="1089660"/>
          </a:xfrm>
        </p:spPr>
        <p:txBody>
          <a:bodyPr/>
          <a:lstStyle/>
          <a:p>
            <a:pPr algn="l"/>
            <a:r>
              <a:rPr lang="en-US" sz="2800" dirty="0">
                <a:solidFill>
                  <a:srgbClr val="000000"/>
                </a:solidFill>
              </a:rPr>
              <a:t>Requirements move from the MBSE environment (</a:t>
            </a:r>
            <a:r>
              <a:rPr lang="en-US" sz="2800" b="1" dirty="0">
                <a:solidFill>
                  <a:srgbClr val="000000"/>
                </a:solidFill>
              </a:rPr>
              <a:t>Cameo</a:t>
            </a:r>
            <a:r>
              <a:rPr lang="en-US" sz="2800" dirty="0">
                <a:solidFill>
                  <a:srgbClr val="000000"/>
                </a:solidFill>
              </a:rPr>
              <a:t>) to the digital twin environment (</a:t>
            </a:r>
            <a:r>
              <a:rPr lang="en-US" sz="2800" b="1" dirty="0">
                <a:solidFill>
                  <a:srgbClr val="000000"/>
                </a:solidFill>
              </a:rPr>
              <a:t>MATLAB and Gazebo</a:t>
            </a:r>
            <a:r>
              <a:rPr lang="en-US" sz="2800" dirty="0">
                <a:solidFill>
                  <a:srgbClr val="000000"/>
                </a:solidFill>
              </a:rPr>
              <a:t>) as a </a:t>
            </a:r>
            <a:r>
              <a:rPr lang="en-US" sz="2800" b="1" dirty="0">
                <a:solidFill>
                  <a:schemeClr val="tx1"/>
                </a:solidFill>
              </a:rPr>
              <a:t>ReqIF</a:t>
            </a:r>
            <a:r>
              <a:rPr lang="en-US" sz="2800" dirty="0">
                <a:solidFill>
                  <a:srgbClr val="000000"/>
                </a:solidFill>
              </a:rPr>
              <a:t> file, an OMG standard that preserves requirement hierarchy, attributes, and traceability during transfer.</a:t>
            </a:r>
          </a:p>
        </p:txBody>
      </p:sp>
      <p:sp>
        <p:nvSpPr>
          <p:cNvPr id="3" name="Text Placeholder 2">
            <a:extLst>
              <a:ext uri="{FF2B5EF4-FFF2-40B4-BE49-F238E27FC236}">
                <a16:creationId xmlns:a16="http://schemas.microsoft.com/office/drawing/2014/main" id="{CC3A02AF-8C8F-CFEF-DE7E-B0E192954CDD}"/>
              </a:ext>
            </a:extLst>
          </p:cNvPr>
          <p:cNvSpPr>
            <a:spLocks noGrp="1"/>
          </p:cNvSpPr>
          <p:nvPr>
            <p:ph type="body" sz="quarter" idx="11"/>
          </p:nvPr>
        </p:nvSpPr>
        <p:spPr>
          <a:xfrm>
            <a:off x="1981200" y="171530"/>
            <a:ext cx="16371517" cy="1857155"/>
          </a:xfrm>
        </p:spPr>
        <p:txBody>
          <a:bodyPr/>
          <a:lstStyle/>
          <a:p>
            <a:r>
              <a:rPr lang="en-US" dirty="0"/>
              <a:t>Phase 2: Transfer of Executable Requirements</a:t>
            </a:r>
          </a:p>
        </p:txBody>
      </p:sp>
      <p:pic>
        <p:nvPicPr>
          <p:cNvPr id="6" name="Picture 5">
            <a:extLst>
              <a:ext uri="{FF2B5EF4-FFF2-40B4-BE49-F238E27FC236}">
                <a16:creationId xmlns:a16="http://schemas.microsoft.com/office/drawing/2014/main" id="{56F3E0AC-67B4-E1A8-4647-E7053154162E}"/>
              </a:ext>
            </a:extLst>
          </p:cNvPr>
          <p:cNvPicPr>
            <a:picLocks noChangeAspect="1"/>
          </p:cNvPicPr>
          <p:nvPr/>
        </p:nvPicPr>
        <p:blipFill>
          <a:blip r:embed="rId3"/>
          <a:stretch>
            <a:fillRect/>
          </a:stretch>
        </p:blipFill>
        <p:spPr>
          <a:xfrm>
            <a:off x="13462000" y="4572000"/>
            <a:ext cx="7874000" cy="3962400"/>
          </a:xfrm>
          <a:prstGeom prst="rect">
            <a:avLst/>
          </a:prstGeom>
        </p:spPr>
      </p:pic>
      <p:pic>
        <p:nvPicPr>
          <p:cNvPr id="8" name="Picture 7">
            <a:extLst>
              <a:ext uri="{FF2B5EF4-FFF2-40B4-BE49-F238E27FC236}">
                <a16:creationId xmlns:a16="http://schemas.microsoft.com/office/drawing/2014/main" id="{58137A90-9633-4ABA-3A26-3CC5EB7EC292}"/>
              </a:ext>
            </a:extLst>
          </p:cNvPr>
          <p:cNvPicPr>
            <a:picLocks noChangeAspect="1"/>
          </p:cNvPicPr>
          <p:nvPr/>
        </p:nvPicPr>
        <p:blipFill>
          <a:blip r:embed="rId4"/>
          <a:stretch>
            <a:fillRect/>
          </a:stretch>
        </p:blipFill>
        <p:spPr>
          <a:xfrm>
            <a:off x="3810000" y="4572000"/>
            <a:ext cx="7112000" cy="3975100"/>
          </a:xfrm>
          <a:prstGeom prst="rect">
            <a:avLst/>
          </a:prstGeom>
        </p:spPr>
      </p:pic>
      <p:sp>
        <p:nvSpPr>
          <p:cNvPr id="9" name="Arrow: Right 8">
            <a:extLst>
              <a:ext uri="{FF2B5EF4-FFF2-40B4-BE49-F238E27FC236}">
                <a16:creationId xmlns:a16="http://schemas.microsoft.com/office/drawing/2014/main" id="{FAFCE5A3-1FFA-2AC0-B47D-4D4A60030D05}"/>
              </a:ext>
            </a:extLst>
          </p:cNvPr>
          <p:cNvSpPr/>
          <p:nvPr/>
        </p:nvSpPr>
        <p:spPr>
          <a:xfrm>
            <a:off x="10922000" y="5867400"/>
            <a:ext cx="2540000" cy="1168400"/>
          </a:xfrm>
          <a:prstGeom prst="rightArrow">
            <a:avLst/>
          </a:prstGeom>
          <a:solidFill>
            <a:srgbClr val="C82506"/>
          </a:solidFill>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lIns="18000" rIns="18000" anchor="ctr"/>
          <a:lstStyle/>
          <a:p>
            <a:pPr algn="ctr"/>
            <a:r>
              <a:rPr lang="en-US" sz="2200" b="1" dirty="0">
                <a:solidFill>
                  <a:srgbClr val="FFFFFF"/>
                </a:solidFill>
              </a:rPr>
              <a:t>ReqIF</a:t>
            </a:r>
          </a:p>
        </p:txBody>
      </p:sp>
      <p:sp>
        <p:nvSpPr>
          <p:cNvPr id="10" name="TextBox 9">
            <a:extLst>
              <a:ext uri="{FF2B5EF4-FFF2-40B4-BE49-F238E27FC236}">
                <a16:creationId xmlns:a16="http://schemas.microsoft.com/office/drawing/2014/main" id="{EC18EEF5-6A7B-89D9-0748-FD646BA2C479}"/>
              </a:ext>
            </a:extLst>
          </p:cNvPr>
          <p:cNvSpPr txBox="1"/>
          <p:nvPr/>
        </p:nvSpPr>
        <p:spPr>
          <a:xfrm>
            <a:off x="3937000" y="8665617"/>
            <a:ext cx="711200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1" u="none" strike="noStrike" cap="none" spc="0" normalizeH="0" baseline="0" dirty="0">
                <a:ln>
                  <a:noFill/>
                </a:ln>
                <a:solidFill>
                  <a:srgbClr val="000000"/>
                </a:solidFill>
                <a:effectLst/>
                <a:uFillTx/>
                <a:latin typeface="+mn-lt"/>
                <a:ea typeface="+mn-ea"/>
                <a:cs typeface="+mn-cs"/>
                <a:sym typeface="Helvetica Light"/>
              </a:rPr>
              <a:t>Befor</a:t>
            </a:r>
            <a:r>
              <a:rPr lang="en-US" sz="2800" i="1" dirty="0"/>
              <a:t>e Import</a:t>
            </a:r>
            <a:endParaRPr kumimoji="0" lang="en-US" sz="2800" b="0" i="1" u="none" strike="noStrike" cap="none" spc="0" normalizeH="0" baseline="0" dirty="0">
              <a:ln>
                <a:noFill/>
              </a:ln>
              <a:solidFill>
                <a:srgbClr val="000000"/>
              </a:solidFill>
              <a:effectLst/>
              <a:uFillTx/>
              <a:latin typeface="+mn-lt"/>
              <a:ea typeface="+mn-ea"/>
              <a:cs typeface="+mn-cs"/>
              <a:sym typeface="Helvetica Light"/>
            </a:endParaRPr>
          </a:p>
        </p:txBody>
      </p:sp>
      <p:sp>
        <p:nvSpPr>
          <p:cNvPr id="11" name="TextBox 10">
            <a:extLst>
              <a:ext uri="{FF2B5EF4-FFF2-40B4-BE49-F238E27FC236}">
                <a16:creationId xmlns:a16="http://schemas.microsoft.com/office/drawing/2014/main" id="{AA0678DD-2F1C-B57F-7112-6CD4C0066F8E}"/>
              </a:ext>
            </a:extLst>
          </p:cNvPr>
          <p:cNvSpPr txBox="1"/>
          <p:nvPr/>
        </p:nvSpPr>
        <p:spPr>
          <a:xfrm>
            <a:off x="13462000" y="8670667"/>
            <a:ext cx="787400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1" u="none" strike="noStrike" cap="none" spc="0" normalizeH="0" baseline="0" dirty="0">
                <a:ln>
                  <a:noFill/>
                </a:ln>
                <a:solidFill>
                  <a:srgbClr val="000000"/>
                </a:solidFill>
                <a:effectLst/>
                <a:uFillTx/>
                <a:latin typeface="+mn-lt"/>
                <a:ea typeface="+mn-ea"/>
                <a:cs typeface="+mn-cs"/>
                <a:sym typeface="Helvetica Light"/>
              </a:rPr>
              <a:t>After import</a:t>
            </a:r>
          </a:p>
        </p:txBody>
      </p:sp>
      <p:sp>
        <p:nvSpPr>
          <p:cNvPr id="5" name="Rectangle: Rounded Corners 4">
            <a:extLst>
              <a:ext uri="{FF2B5EF4-FFF2-40B4-BE49-F238E27FC236}">
                <a16:creationId xmlns:a16="http://schemas.microsoft.com/office/drawing/2014/main" id="{FB55F04C-2FDA-4A4A-9F13-08C401ACD6A5}"/>
              </a:ext>
            </a:extLst>
          </p:cNvPr>
          <p:cNvSpPr/>
          <p:nvPr/>
        </p:nvSpPr>
        <p:spPr>
          <a:xfrm>
            <a:off x="1981200" y="9907270"/>
            <a:ext cx="20421600" cy="1089660"/>
          </a:xfrm>
          <a:prstGeom prst="roundRect">
            <a:avLst/>
          </a:prstGeom>
          <a:solidFill>
            <a:srgbClr val="F2F3F4"/>
          </a:solidFill>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6032500" tIns="152400" rIns="508000" bIns="152400" numCol="1" spcCol="38100" rtlCol="0" anchor="ctr" anchorCtr="0">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2200" i="0" u="none" strike="noStrike" cap="none" spc="0" normalizeH="0" baseline="0" dirty="0" err="1">
                <a:ln>
                  <a:noFill/>
                </a:ln>
                <a:effectLst/>
                <a:uFillTx/>
                <a:latin typeface="+mn-lt"/>
                <a:ea typeface="+mn-ea"/>
                <a:cs typeface="+mn-cs"/>
                <a:sym typeface="Helvetica Light"/>
              </a:rPr>
              <a:t>ReqIF</a:t>
            </a:r>
            <a:r>
              <a:rPr kumimoji="0" lang="en-US" sz="2200" i="0" u="none" strike="noStrike" cap="none" spc="0" normalizeH="0" baseline="0" dirty="0">
                <a:ln>
                  <a:noFill/>
                </a:ln>
                <a:effectLst/>
                <a:uFillTx/>
                <a:latin typeface="+mn-lt"/>
                <a:ea typeface="+mn-ea"/>
                <a:cs typeface="+mn-cs"/>
                <a:sym typeface="Helvetica Light"/>
              </a:rPr>
              <a:t> transfers requirement elements and attributes. Test case content is not preserved as an executable artifact, so it serves as the specification basis for configuring the simulation and implementing the test functions.</a:t>
            </a:r>
          </a:p>
        </p:txBody>
      </p:sp>
      <p:sp>
        <p:nvSpPr>
          <p:cNvPr id="30" name="frame30"/>
          <p:cNvSpPr/>
          <p:nvPr/>
        </p:nvSpPr>
        <p:spPr>
          <a:xfrm>
            <a:off x="3746500" y="4488696"/>
            <a:ext cx="7188200" cy="4121904"/>
          </a:xfrm>
          <a:prstGeom prst="roundRect">
            <a:avLst>
              <a:gd name="adj" fmla="val 3000"/>
            </a:avLst>
          </a:prstGeom>
          <a:noFill/>
          <a:ln w="63500">
            <a:solidFill>
              <a:schemeClr val="tx1"/>
            </a:solidFill>
          </a:ln>
        </p:spPr>
        <p:txBody>
          <a:bodyPr/>
          <a:lstStyle/>
          <a:p>
            <a:endParaRPr/>
          </a:p>
        </p:txBody>
      </p:sp>
      <p:sp>
        <p:nvSpPr>
          <p:cNvPr id="31" name="frame31"/>
          <p:cNvSpPr/>
          <p:nvPr/>
        </p:nvSpPr>
        <p:spPr>
          <a:xfrm>
            <a:off x="13385800" y="4495800"/>
            <a:ext cx="8026400" cy="4114800"/>
          </a:xfrm>
          <a:prstGeom prst="roundRect">
            <a:avLst>
              <a:gd name="adj" fmla="val 3000"/>
            </a:avLst>
          </a:prstGeom>
          <a:noFill/>
          <a:ln w="63500">
            <a:solidFill>
              <a:schemeClr val="tx1"/>
            </a:solidFill>
          </a:ln>
        </p:spPr>
        <p:txBody>
          <a:bodyPr/>
          <a:lstStyle/>
          <a:p>
            <a:endParaRPr/>
          </a:p>
        </p:txBody>
      </p:sp>
      <p:sp>
        <p:nvSpPr>
          <p:cNvPr id="32" name="tab32"/>
          <p:cNvSpPr/>
          <p:nvPr/>
        </p:nvSpPr>
        <p:spPr>
          <a:xfrm>
            <a:off x="3810000" y="3911600"/>
            <a:ext cx="7112000" cy="609600"/>
          </a:xfrm>
          <a:prstGeom prst="roundRect">
            <a:avLst>
              <a:gd name="adj" fmla="val 25000"/>
            </a:avLst>
          </a:prstGeom>
          <a:solidFill>
            <a:schemeClr val="bg1"/>
          </a:solidFill>
          <a:ln w="63500">
            <a:solidFill>
              <a:schemeClr val="tx1"/>
            </a:solidFill>
          </a:ln>
        </p:spPr>
        <p:txBody>
          <a:bodyPr lIns="45720" tIns="0" rIns="45720" bIns="0" anchor="ctr"/>
          <a:lstStyle/>
          <a:p>
            <a:pPr algn="ctr"/>
            <a:r>
              <a:rPr lang="en-US" sz="2400" b="1" dirty="0">
                <a:solidFill>
                  <a:schemeClr val="tx1"/>
                </a:solidFill>
              </a:rPr>
              <a:t>MBSE ENVIRONMENT  ·  Cameo</a:t>
            </a:r>
          </a:p>
        </p:txBody>
      </p:sp>
      <p:sp>
        <p:nvSpPr>
          <p:cNvPr id="33" name="tab33"/>
          <p:cNvSpPr/>
          <p:nvPr/>
        </p:nvSpPr>
        <p:spPr>
          <a:xfrm>
            <a:off x="13462000" y="3911600"/>
            <a:ext cx="7874000" cy="609600"/>
          </a:xfrm>
          <a:prstGeom prst="roundRect">
            <a:avLst>
              <a:gd name="adj" fmla="val 25000"/>
            </a:avLst>
          </a:prstGeom>
          <a:solidFill>
            <a:schemeClr val="bg1"/>
          </a:solidFill>
          <a:ln w="63500">
            <a:solidFill>
              <a:schemeClr val="tx1"/>
            </a:solidFill>
          </a:ln>
        </p:spPr>
        <p:txBody>
          <a:bodyPr lIns="45720" tIns="0" rIns="45720" bIns="0" anchor="ctr"/>
          <a:lstStyle/>
          <a:p>
            <a:pPr algn="ctr"/>
            <a:r>
              <a:rPr lang="en-US" sz="2400" b="1" dirty="0">
                <a:solidFill>
                  <a:schemeClr val="tx1"/>
                </a:solidFill>
              </a:rPr>
              <a:t>DIGITAL TWIN ENVIRONMENT  ·  MATLAB &amp; Gazebo</a:t>
            </a:r>
          </a:p>
        </p:txBody>
      </p:sp>
      <p:sp>
        <p:nvSpPr>
          <p:cNvPr id="40" name="badge"/>
          <p:cNvSpPr/>
          <p:nvPr/>
        </p:nvSpPr>
        <p:spPr>
          <a:xfrm>
            <a:off x="1981200" y="9779000"/>
            <a:ext cx="5257800" cy="1346200"/>
          </a:xfrm>
          <a:prstGeom prst="roundRect">
            <a:avLst>
              <a:gd name="adj" fmla="val 12000"/>
            </a:avLst>
          </a:prstGeom>
          <a:solidFill>
            <a:srgbClr val="C82506"/>
          </a:solidFill>
          <a:ln>
            <a:noFill/>
          </a:ln>
          <a:effectLst>
            <a:outerShdw blurRad="50800" dist="25400" dir="5400000" rotWithShape="0">
              <a:srgbClr val="000000">
                <a:alpha val="22000"/>
              </a:srgbClr>
            </a:outerShdw>
          </a:effectLst>
        </p:spPr>
        <p:txBody>
          <a:bodyPr/>
          <a:lstStyle/>
          <a:p>
            <a:endParaRPr/>
          </a:p>
        </p:txBody>
      </p:sp>
      <p:sp>
        <p:nvSpPr>
          <p:cNvPr id="41" name="bolt"/>
          <p:cNvSpPr/>
          <p:nvPr/>
        </p:nvSpPr>
        <p:spPr>
          <a:xfrm>
            <a:off x="2514600" y="10058400"/>
            <a:ext cx="711200" cy="787400"/>
          </a:xfrm>
          <a:prstGeom prst="lightningBolt">
            <a:avLst/>
          </a:prstGeom>
          <a:solidFill>
            <a:srgbClr val="FFFFFF"/>
          </a:solidFill>
          <a:ln>
            <a:noFill/>
          </a:ln>
        </p:spPr>
        <p:txBody>
          <a:bodyPr/>
          <a:lstStyle/>
          <a:p>
            <a:endParaRPr/>
          </a:p>
        </p:txBody>
      </p:sp>
      <p:sp>
        <p:nvSpPr>
          <p:cNvPr id="42" name="emph"/>
          <p:cNvSpPr/>
          <p:nvPr/>
        </p:nvSpPr>
        <p:spPr>
          <a:xfrm>
            <a:off x="3378200" y="9855200"/>
            <a:ext cx="3962400" cy="1193800"/>
          </a:xfrm>
          <a:prstGeom prst="rect">
            <a:avLst/>
          </a:prstGeom>
          <a:noFill/>
          <a:ln>
            <a:noFill/>
          </a:ln>
        </p:spPr>
        <p:txBody>
          <a:bodyPr lIns="0" tIns="0" rIns="0" bIns="0" anchor="ctr"/>
          <a:lstStyle/>
          <a:p>
            <a:pPr algn="ctr">
              <a:lnSpc>
                <a:spcPct val="100000"/>
              </a:lnSpc>
            </a:pPr>
            <a:r>
              <a:rPr lang="en-US" sz="2400" b="1" dirty="0">
                <a:solidFill>
                  <a:srgbClr val="FFFFFF"/>
                </a:solidFill>
              </a:rPr>
              <a:t>EXECUTABLE</a:t>
            </a:r>
          </a:p>
          <a:p>
            <a:pPr algn="ctr">
              <a:lnSpc>
                <a:spcPct val="100000"/>
              </a:lnSpc>
            </a:pPr>
            <a:r>
              <a:rPr lang="en-US" sz="2400" b="1" dirty="0">
                <a:solidFill>
                  <a:srgbClr val="FFFFFF"/>
                </a:solidFill>
              </a:rPr>
              <a:t>REQUIREMENTS</a:t>
            </a:r>
          </a:p>
        </p:txBody>
      </p:sp>
      <p:sp>
        <p:nvSpPr>
          <p:cNvPr id="4" name="PageNumber">
            <a:extLst>
              <a:ext uri="{FF2B5EF4-FFF2-40B4-BE49-F238E27FC236}">
                <a16:creationId xmlns:a16="http://schemas.microsoft.com/office/drawing/2014/main" id="{81473809-9838-40D9-A638-3C07524EC686}"/>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10</a:t>
            </a:r>
          </a:p>
        </p:txBody>
      </p:sp>
    </p:spTree>
    <p:extLst>
      <p:ext uri="{BB962C8B-B14F-4D97-AF65-F5344CB8AC3E}">
        <p14:creationId xmlns:p14="http://schemas.microsoft.com/office/powerpoint/2010/main" val="51531296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additive="base">
                                        <p:cTn id="33" dur="500" fill="hold"/>
                                        <p:tgtEl>
                                          <p:spTgt spid="41"/>
                                        </p:tgtEl>
                                        <p:attrNameLst>
                                          <p:attrName>ppt_x</p:attrName>
                                        </p:attrNameLst>
                                      </p:cBhvr>
                                      <p:tavLst>
                                        <p:tav tm="0">
                                          <p:val>
                                            <p:strVal val="#ppt_x"/>
                                          </p:val>
                                        </p:tav>
                                        <p:tav tm="100000">
                                          <p:val>
                                            <p:strVal val="#ppt_x"/>
                                          </p:val>
                                        </p:tav>
                                      </p:tavLst>
                                    </p:anim>
                                    <p:anim calcmode="lin" valueType="num">
                                      <p:cBhvr additive="base">
                                        <p:cTn id="34" dur="500" fill="hold"/>
                                        <p:tgtEl>
                                          <p:spTgt spid="4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500" fill="hold"/>
                                        <p:tgtEl>
                                          <p:spTgt spid="42"/>
                                        </p:tgtEl>
                                        <p:attrNameLst>
                                          <p:attrName>ppt_x</p:attrName>
                                        </p:attrNameLst>
                                      </p:cBhvr>
                                      <p:tavLst>
                                        <p:tav tm="0">
                                          <p:val>
                                            <p:strVal val="#ppt_x"/>
                                          </p:val>
                                        </p:tav>
                                        <p:tav tm="100000">
                                          <p:val>
                                            <p:strVal val="#ppt_x"/>
                                          </p:val>
                                        </p:tav>
                                      </p:tavLst>
                                    </p:anim>
                                    <p:anim calcmode="lin" valueType="num">
                                      <p:cBhvr additive="base">
                                        <p:cTn id="38" dur="500" fill="hold"/>
                                        <p:tgtEl>
                                          <p:spTgt spid="4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5" grpId="0" animBg="1"/>
      <p:bldP spid="30" grpId="0" animBg="1"/>
      <p:bldP spid="31" grpId="0" animBg="1"/>
      <p:bldP spid="32" grpId="0" animBg="1"/>
      <p:bldP spid="33" grpId="0" animBg="1"/>
      <p:bldP spid="40" grpId="0" animBg="1"/>
      <p:bldP spid="41" grpId="0" animBg="1"/>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idFrame">
            <a:extLst>
              <a:ext uri="{FF2B5EF4-FFF2-40B4-BE49-F238E27FC236}">
                <a16:creationId xmlns:a16="http://schemas.microsoft.com/office/drawing/2014/main" id="{9F47D778-511E-4077-A4E5-9160679783C9}"/>
              </a:ext>
            </a:extLst>
          </p:cNvPr>
          <p:cNvSpPr/>
          <p:nvPr/>
        </p:nvSpPr>
        <p:spPr>
          <a:xfrm>
            <a:off x="13211381" y="3949699"/>
            <a:ext cx="10185648" cy="8184243"/>
          </a:xfrm>
          <a:prstGeom prst="rect">
            <a:avLst/>
          </a:prstGeom>
          <a:noFill/>
          <a:ln w="28575"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 name="Text Placeholder 2">
            <a:extLst>
              <a:ext uri="{FF2B5EF4-FFF2-40B4-BE49-F238E27FC236}">
                <a16:creationId xmlns:a16="http://schemas.microsoft.com/office/drawing/2014/main" id="{7BD78020-8073-D95D-E5CE-11008AE20347}"/>
              </a:ext>
            </a:extLst>
          </p:cNvPr>
          <p:cNvSpPr>
            <a:spLocks noGrp="1"/>
          </p:cNvSpPr>
          <p:nvPr>
            <p:ph type="body" sz="quarter" idx="11"/>
          </p:nvPr>
        </p:nvSpPr>
        <p:spPr/>
        <p:txBody>
          <a:bodyPr/>
          <a:lstStyle/>
          <a:p>
            <a:r>
              <a:rPr lang="en-US" dirty="0"/>
              <a:t>Phase 3: Verification Execution in the Digital Twin</a:t>
            </a:r>
          </a:p>
        </p:txBody>
      </p:sp>
      <p:pic>
        <p:nvPicPr>
          <p:cNvPr id="5" name="Picture 4">
            <a:extLst>
              <a:ext uri="{FF2B5EF4-FFF2-40B4-BE49-F238E27FC236}">
                <a16:creationId xmlns:a16="http://schemas.microsoft.com/office/drawing/2014/main" id="{1DE3DB89-278A-E84F-3FC3-B321B604DF2E}"/>
              </a:ext>
            </a:extLst>
          </p:cNvPr>
          <p:cNvPicPr>
            <a:picLocks noChangeAspect="1"/>
          </p:cNvPicPr>
          <p:nvPr/>
        </p:nvPicPr>
        <p:blipFill>
          <a:blip r:embed="rId5"/>
          <a:stretch>
            <a:fillRect/>
          </a:stretch>
        </p:blipFill>
        <p:spPr>
          <a:xfrm>
            <a:off x="1102247" y="3835701"/>
            <a:ext cx="10634870" cy="2610377"/>
          </a:xfrm>
          <a:prstGeom prst="rect">
            <a:avLst/>
          </a:prstGeom>
        </p:spPr>
      </p:pic>
      <p:sp>
        <p:nvSpPr>
          <p:cNvPr id="6" name="Rectangle: Rounded Corners 5">
            <a:extLst>
              <a:ext uri="{FF2B5EF4-FFF2-40B4-BE49-F238E27FC236}">
                <a16:creationId xmlns:a16="http://schemas.microsoft.com/office/drawing/2014/main" id="{FD440240-E67B-44C1-B068-592698CB8EB9}"/>
              </a:ext>
            </a:extLst>
          </p:cNvPr>
          <p:cNvSpPr/>
          <p:nvPr/>
        </p:nvSpPr>
        <p:spPr>
          <a:xfrm>
            <a:off x="1102247" y="7881730"/>
            <a:ext cx="9713238" cy="4090792"/>
          </a:xfrm>
          <a:prstGeom prst="roundRect">
            <a:avLst/>
          </a:prstGeom>
          <a:solidFill>
            <a:srgbClr val="F2F2F2"/>
          </a:solidFill>
          <a:ln w="12700" cap="flat" cmpd="sng" algn="ctr">
            <a:solidFill>
              <a:srgbClr val="53585F"/>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fontAlgn="base"/>
            <a:r>
              <a:rPr lang="en-US" sz="1400" dirty="0" err="1">
                <a:solidFill>
                  <a:srgbClr val="000000"/>
                </a:solidFill>
                <a:latin typeface="Consolas"/>
              </a:rPr>
              <a:t>classdef</a:t>
            </a:r>
            <a:r>
              <a:rPr lang="en-US" sz="1400" dirty="0">
                <a:solidFill>
                  <a:srgbClr val="000000"/>
                </a:solidFill>
                <a:latin typeface="Consolas"/>
              </a:rPr>
              <a:t> TC4_6 &lt; </a:t>
            </a:r>
            <a:r>
              <a:rPr lang="en-US" sz="1400" dirty="0" err="1">
                <a:solidFill>
                  <a:srgbClr val="000000"/>
                </a:solidFill>
                <a:latin typeface="Consolas"/>
              </a:rPr>
              <a:t>sltest.TestCase</a:t>
            </a:r>
            <a:r>
              <a:rPr lang="en-US" sz="1400" dirty="0">
                <a:solidFill>
                  <a:srgbClr val="000000"/>
                </a:solidFill>
                <a:latin typeface="Consolas"/>
              </a:rPr>
              <a:t>​</a:t>
            </a:r>
          </a:p>
          <a:p>
            <a:pPr fontAlgn="base"/>
            <a:r>
              <a:rPr lang="en-US" sz="1400" dirty="0">
                <a:solidFill>
                  <a:srgbClr val="000000"/>
                </a:solidFill>
                <a:latin typeface="Consolas"/>
              </a:rPr>
              <a:t>  methods (Test)​</a:t>
            </a:r>
          </a:p>
          <a:p>
            <a:pPr fontAlgn="base"/>
            <a:r>
              <a:rPr lang="en-US" sz="1400" dirty="0">
                <a:solidFill>
                  <a:srgbClr val="000000"/>
                </a:solidFill>
                <a:latin typeface="Consolas"/>
              </a:rPr>
              <a:t>   function </a:t>
            </a:r>
            <a:r>
              <a:rPr lang="en-US" sz="1400" dirty="0" err="1">
                <a:solidFill>
                  <a:srgbClr val="000000"/>
                </a:solidFill>
                <a:latin typeface="Consolas"/>
              </a:rPr>
              <a:t>testIMUUpdateRate</a:t>
            </a:r>
            <a:r>
              <a:rPr lang="en-US" sz="1400" dirty="0">
                <a:solidFill>
                  <a:srgbClr val="000000"/>
                </a:solidFill>
                <a:latin typeface="Consolas"/>
              </a:rPr>
              <a:t>(</a:t>
            </a:r>
            <a:r>
              <a:rPr lang="en-US" sz="1400" dirty="0" err="1">
                <a:solidFill>
                  <a:srgbClr val="000000"/>
                </a:solidFill>
                <a:latin typeface="Consolas"/>
              </a:rPr>
              <a:t>testCase</a:t>
            </a:r>
            <a:r>
              <a:rPr lang="en-US" sz="1400" dirty="0">
                <a:solidFill>
                  <a:srgbClr val="000000"/>
                </a:solidFill>
                <a:latin typeface="Consolas"/>
              </a:rPr>
              <a:t>)​</a:t>
            </a:r>
          </a:p>
          <a:p>
            <a:pPr fontAlgn="base"/>
            <a:r>
              <a:rPr lang="en-US" sz="1400" dirty="0">
                <a:solidFill>
                  <a:srgbClr val="000000"/>
                </a:solidFill>
                <a:latin typeface="Consolas"/>
              </a:rPr>
              <a:t>     model = "scSystemLogicalArchitecture";​</a:t>
            </a:r>
          </a:p>
          <a:p>
            <a:pPr fontAlgn="base"/>
            <a:r>
              <a:rPr lang="en-US" sz="1400" dirty="0">
                <a:solidFill>
                  <a:srgbClr val="000000"/>
                </a:solidFill>
                <a:latin typeface="Consolas"/>
              </a:rPr>
              <a:t>     </a:t>
            </a:r>
            <a:r>
              <a:rPr lang="en-US" sz="1400" dirty="0" err="1">
                <a:solidFill>
                  <a:srgbClr val="000000"/>
                </a:solidFill>
                <a:latin typeface="Consolas"/>
              </a:rPr>
              <a:t>stopTime</a:t>
            </a:r>
            <a:r>
              <a:rPr lang="en-US" sz="1400" dirty="0">
                <a:solidFill>
                  <a:srgbClr val="000000"/>
                </a:solidFill>
                <a:latin typeface="Consolas"/>
              </a:rPr>
              <a:t> = "30";​</a:t>
            </a:r>
          </a:p>
          <a:p>
            <a:pPr fontAlgn="base"/>
            <a:r>
              <a:rPr lang="en-US" sz="1400" dirty="0">
                <a:solidFill>
                  <a:srgbClr val="000000"/>
                </a:solidFill>
                <a:latin typeface="Consolas"/>
              </a:rPr>
              <a:t>     </a:t>
            </a:r>
            <a:r>
              <a:rPr lang="en-US" sz="1400" dirty="0" err="1">
                <a:solidFill>
                  <a:srgbClr val="000000"/>
                </a:solidFill>
                <a:latin typeface="Consolas"/>
              </a:rPr>
              <a:t>minRate</a:t>
            </a:r>
            <a:r>
              <a:rPr lang="en-US" sz="1400" dirty="0">
                <a:solidFill>
                  <a:srgbClr val="000000"/>
                </a:solidFill>
                <a:latin typeface="Consolas"/>
              </a:rPr>
              <a:t> = 100; %Hz​</a:t>
            </a:r>
          </a:p>
          <a:p>
            <a:pPr fontAlgn="base"/>
            <a:r>
              <a:rPr lang="en-US" sz="1400" dirty="0">
                <a:solidFill>
                  <a:srgbClr val="000000"/>
                </a:solidFill>
                <a:latin typeface="Consolas"/>
              </a:rPr>
              <a:t>     </a:t>
            </a:r>
            <a:r>
              <a:rPr lang="en-US" sz="1400" dirty="0" err="1">
                <a:solidFill>
                  <a:srgbClr val="000000"/>
                </a:solidFill>
                <a:latin typeface="Consolas"/>
              </a:rPr>
              <a:t>simOut</a:t>
            </a:r>
            <a:r>
              <a:rPr lang="en-US" sz="1400" dirty="0">
                <a:solidFill>
                  <a:srgbClr val="000000"/>
                </a:solidFill>
                <a:latin typeface="Consolas"/>
              </a:rPr>
              <a:t> = sim(model, "</a:t>
            </a:r>
            <a:r>
              <a:rPr lang="en-US" sz="1400" dirty="0" err="1">
                <a:solidFill>
                  <a:srgbClr val="000000"/>
                </a:solidFill>
                <a:latin typeface="Consolas"/>
              </a:rPr>
              <a:t>StopTime</a:t>
            </a:r>
            <a:r>
              <a:rPr lang="en-US" sz="1400" dirty="0">
                <a:solidFill>
                  <a:srgbClr val="000000"/>
                </a:solidFill>
                <a:latin typeface="Consolas"/>
              </a:rPr>
              <a:t>", </a:t>
            </a:r>
            <a:r>
              <a:rPr lang="en-US" sz="1400" dirty="0" err="1">
                <a:solidFill>
                  <a:srgbClr val="000000"/>
                </a:solidFill>
                <a:latin typeface="Consolas"/>
              </a:rPr>
              <a:t>stopTime</a:t>
            </a:r>
            <a:r>
              <a:rPr lang="en-US" sz="1400" dirty="0">
                <a:solidFill>
                  <a:srgbClr val="000000"/>
                </a:solidFill>
                <a:latin typeface="Consolas"/>
              </a:rPr>
              <a:t>);​</a:t>
            </a:r>
          </a:p>
          <a:p>
            <a:pPr fontAlgn="base"/>
            <a:r>
              <a:rPr lang="en-US" sz="1400" dirty="0">
                <a:solidFill>
                  <a:srgbClr val="000000"/>
                </a:solidFill>
                <a:latin typeface="Consolas"/>
              </a:rPr>
              <a:t>     </a:t>
            </a:r>
            <a:r>
              <a:rPr lang="en-US" sz="1400" dirty="0" err="1">
                <a:solidFill>
                  <a:srgbClr val="000000"/>
                </a:solidFill>
                <a:latin typeface="Consolas"/>
              </a:rPr>
              <a:t>isnew</a:t>
            </a:r>
            <a:r>
              <a:rPr lang="en-US" sz="1400" dirty="0">
                <a:solidFill>
                  <a:srgbClr val="000000"/>
                </a:solidFill>
                <a:latin typeface="Consolas"/>
              </a:rPr>
              <a:t> = </a:t>
            </a:r>
            <a:r>
              <a:rPr lang="en-US" sz="1400" dirty="0" err="1">
                <a:solidFill>
                  <a:srgbClr val="000000"/>
                </a:solidFill>
                <a:latin typeface="Consolas"/>
              </a:rPr>
              <a:t>simOut.get</a:t>
            </a:r>
            <a:r>
              <a:rPr lang="en-US" sz="1400" dirty="0">
                <a:solidFill>
                  <a:srgbClr val="000000"/>
                </a:solidFill>
                <a:latin typeface="Consolas"/>
              </a:rPr>
              <a:t>("</a:t>
            </a:r>
            <a:r>
              <a:rPr lang="en-US" sz="1400" dirty="0" err="1">
                <a:solidFill>
                  <a:srgbClr val="000000"/>
                </a:solidFill>
                <a:latin typeface="Consolas"/>
              </a:rPr>
              <a:t>isnew_IMU</a:t>
            </a:r>
            <a:r>
              <a:rPr lang="en-US" sz="1400" dirty="0">
                <a:solidFill>
                  <a:srgbClr val="000000"/>
                </a:solidFill>
                <a:latin typeface="Consolas"/>
              </a:rPr>
              <a:t>");​</a:t>
            </a:r>
          </a:p>
          <a:p>
            <a:pPr fontAlgn="base"/>
            <a:r>
              <a:rPr lang="en-US" sz="1400" dirty="0">
                <a:solidFill>
                  <a:srgbClr val="000000"/>
                </a:solidFill>
                <a:latin typeface="Consolas"/>
              </a:rPr>
              <a:t>     </a:t>
            </a:r>
            <a:r>
              <a:rPr lang="en-US" sz="1400" dirty="0" err="1">
                <a:solidFill>
                  <a:srgbClr val="000000"/>
                </a:solidFill>
                <a:latin typeface="Consolas"/>
              </a:rPr>
              <a:t>newMsgTimes</a:t>
            </a:r>
            <a:r>
              <a:rPr lang="en-US" sz="1400" dirty="0">
                <a:solidFill>
                  <a:srgbClr val="000000"/>
                </a:solidFill>
                <a:latin typeface="Consolas"/>
              </a:rPr>
              <a:t> = </a:t>
            </a:r>
            <a:r>
              <a:rPr lang="en-US" sz="1400" dirty="0" err="1">
                <a:solidFill>
                  <a:srgbClr val="000000"/>
                </a:solidFill>
                <a:latin typeface="Consolas"/>
              </a:rPr>
              <a:t>isnew.Time</a:t>
            </a:r>
            <a:r>
              <a:rPr lang="en-US" sz="1400" dirty="0">
                <a:solidFill>
                  <a:srgbClr val="000000"/>
                </a:solidFill>
                <a:latin typeface="Consolas"/>
              </a:rPr>
              <a:t>(logical(</a:t>
            </a:r>
            <a:r>
              <a:rPr lang="en-US" sz="1400" dirty="0" err="1">
                <a:solidFill>
                  <a:srgbClr val="000000"/>
                </a:solidFill>
                <a:latin typeface="Consolas"/>
              </a:rPr>
              <a:t>isnew.Data</a:t>
            </a:r>
            <a:r>
              <a:rPr lang="en-US" sz="1400" dirty="0">
                <a:solidFill>
                  <a:srgbClr val="000000"/>
                </a:solidFill>
                <a:latin typeface="Consolas"/>
              </a:rPr>
              <a:t>));​</a:t>
            </a:r>
          </a:p>
          <a:p>
            <a:pPr fontAlgn="base"/>
            <a:r>
              <a:rPr lang="en-US" sz="1400" dirty="0">
                <a:solidFill>
                  <a:srgbClr val="000000"/>
                </a:solidFill>
                <a:latin typeface="Consolas"/>
              </a:rPr>
              <a:t>     dt = diff(</a:t>
            </a:r>
            <a:r>
              <a:rPr lang="en-US" sz="1400" dirty="0" err="1">
                <a:solidFill>
                  <a:srgbClr val="000000"/>
                </a:solidFill>
                <a:latin typeface="Consolas"/>
              </a:rPr>
              <a:t>newMsgTimes</a:t>
            </a:r>
            <a:r>
              <a:rPr lang="en-US" sz="1400" dirty="0">
                <a:solidFill>
                  <a:srgbClr val="000000"/>
                </a:solidFill>
                <a:latin typeface="Consolas"/>
              </a:rPr>
              <a:t>);​</a:t>
            </a:r>
          </a:p>
          <a:p>
            <a:pPr fontAlgn="base"/>
            <a:r>
              <a:rPr lang="en-US" sz="1400" dirty="0">
                <a:solidFill>
                  <a:srgbClr val="000000"/>
                </a:solidFill>
                <a:latin typeface="Consolas"/>
              </a:rPr>
              <a:t>     </a:t>
            </a:r>
            <a:r>
              <a:rPr lang="en-US" sz="1400" dirty="0" err="1">
                <a:solidFill>
                  <a:srgbClr val="000000"/>
                </a:solidFill>
                <a:latin typeface="Consolas"/>
              </a:rPr>
              <a:t>avgRate</a:t>
            </a:r>
            <a:r>
              <a:rPr lang="en-US" sz="1400" dirty="0">
                <a:solidFill>
                  <a:srgbClr val="000000"/>
                </a:solidFill>
                <a:latin typeface="Consolas"/>
              </a:rPr>
              <a:t> = 1 / mean(dt);​</a:t>
            </a:r>
          </a:p>
          <a:p>
            <a:pPr fontAlgn="base"/>
            <a:r>
              <a:rPr lang="en-US" sz="1400" dirty="0">
                <a:solidFill>
                  <a:srgbClr val="000000"/>
                </a:solidFill>
                <a:latin typeface="Consolas"/>
              </a:rPr>
              <a:t>     </a:t>
            </a:r>
            <a:r>
              <a:rPr lang="en-US" sz="1400" dirty="0" err="1">
                <a:solidFill>
                  <a:srgbClr val="000000"/>
                </a:solidFill>
                <a:latin typeface="Consolas"/>
              </a:rPr>
              <a:t>testCase.verifyGreaterThanOrEqual</a:t>
            </a:r>
            <a:r>
              <a:rPr lang="en-US" sz="1400" dirty="0">
                <a:solidFill>
                  <a:srgbClr val="000000"/>
                </a:solidFill>
                <a:latin typeface="Consolas"/>
              </a:rPr>
              <a:t>(</a:t>
            </a:r>
            <a:r>
              <a:rPr lang="en-US" sz="1400" dirty="0" err="1">
                <a:solidFill>
                  <a:srgbClr val="000000"/>
                </a:solidFill>
                <a:latin typeface="Consolas"/>
              </a:rPr>
              <a:t>avgRate</a:t>
            </a:r>
            <a:r>
              <a:rPr lang="en-US" sz="1400" dirty="0">
                <a:solidFill>
                  <a:srgbClr val="000000"/>
                </a:solidFill>
                <a:latin typeface="Consolas"/>
              </a:rPr>
              <a:t>, </a:t>
            </a:r>
            <a:r>
              <a:rPr lang="en-US" sz="1400" dirty="0" err="1">
                <a:solidFill>
                  <a:srgbClr val="000000"/>
                </a:solidFill>
                <a:latin typeface="Consolas"/>
              </a:rPr>
              <a:t>minRate</a:t>
            </a:r>
            <a:r>
              <a:rPr lang="en-US" sz="1400" dirty="0">
                <a:solidFill>
                  <a:srgbClr val="000000"/>
                </a:solidFill>
                <a:latin typeface="Consolas"/>
              </a:rPr>
              <a:t>, ...​</a:t>
            </a:r>
          </a:p>
          <a:p>
            <a:pPr fontAlgn="base"/>
            <a:r>
              <a:rPr lang="en-US" sz="1400" dirty="0">
                <a:solidFill>
                  <a:srgbClr val="000000"/>
                </a:solidFill>
                <a:latin typeface="Consolas"/>
              </a:rPr>
              <a:t>        </a:t>
            </a:r>
            <a:r>
              <a:rPr lang="en-US" sz="1400" dirty="0" err="1">
                <a:solidFill>
                  <a:srgbClr val="000000"/>
                </a:solidFill>
                <a:latin typeface="Consolas"/>
              </a:rPr>
              <a:t>sprintf</a:t>
            </a:r>
            <a:r>
              <a:rPr lang="en-US" sz="1400" dirty="0">
                <a:solidFill>
                  <a:srgbClr val="000000"/>
                </a:solidFill>
                <a:latin typeface="Consolas"/>
              </a:rPr>
              <a:t>("FAIL: IMU update rate %.2f Hz is below %.0f Hz threshold.", ...​</a:t>
            </a:r>
          </a:p>
          <a:p>
            <a:pPr fontAlgn="base"/>
            <a:r>
              <a:rPr lang="en-US" sz="1400" dirty="0">
                <a:solidFill>
                  <a:srgbClr val="000000"/>
                </a:solidFill>
                <a:latin typeface="Consolas"/>
              </a:rPr>
              <a:t>        </a:t>
            </a:r>
            <a:r>
              <a:rPr lang="en-US" sz="1400" dirty="0" err="1">
                <a:solidFill>
                  <a:srgbClr val="000000"/>
                </a:solidFill>
                <a:latin typeface="Consolas"/>
              </a:rPr>
              <a:t>avgRate</a:t>
            </a:r>
            <a:r>
              <a:rPr lang="en-US" sz="1400" dirty="0">
                <a:solidFill>
                  <a:srgbClr val="000000"/>
                </a:solidFill>
                <a:latin typeface="Consolas"/>
              </a:rPr>
              <a:t>, </a:t>
            </a:r>
            <a:r>
              <a:rPr lang="en-US" sz="1400" dirty="0" err="1">
                <a:solidFill>
                  <a:srgbClr val="000000"/>
                </a:solidFill>
                <a:latin typeface="Consolas"/>
              </a:rPr>
              <a:t>minRate</a:t>
            </a:r>
            <a:r>
              <a:rPr lang="en-US" sz="1400" dirty="0">
                <a:solidFill>
                  <a:srgbClr val="000000"/>
                </a:solidFill>
                <a:latin typeface="Consolas"/>
              </a:rPr>
              <a:t>));​</a:t>
            </a:r>
          </a:p>
          <a:p>
            <a:pPr fontAlgn="base"/>
            <a:r>
              <a:rPr lang="en-US" sz="1400" dirty="0">
                <a:solidFill>
                  <a:srgbClr val="000000"/>
                </a:solidFill>
                <a:latin typeface="Consolas"/>
              </a:rPr>
              <a:t>    end​</a:t>
            </a:r>
          </a:p>
          <a:p>
            <a:pPr fontAlgn="base"/>
            <a:r>
              <a:rPr lang="en-US" sz="1400" dirty="0">
                <a:solidFill>
                  <a:srgbClr val="000000"/>
                </a:solidFill>
                <a:latin typeface="Consolas"/>
              </a:rPr>
              <a:t>  end​</a:t>
            </a:r>
          </a:p>
          <a:p>
            <a:pPr fontAlgn="base"/>
            <a:r>
              <a:rPr lang="en-US" sz="1400" dirty="0">
                <a:solidFill>
                  <a:srgbClr val="000000"/>
                </a:solidFill>
                <a:latin typeface="Consolas"/>
              </a:rPr>
              <a:t>end​</a:t>
            </a:r>
          </a:p>
        </p:txBody>
      </p:sp>
      <p:sp>
        <p:nvSpPr>
          <p:cNvPr id="7" name="TextBox 6">
            <a:extLst>
              <a:ext uri="{FF2B5EF4-FFF2-40B4-BE49-F238E27FC236}">
                <a16:creationId xmlns:a16="http://schemas.microsoft.com/office/drawing/2014/main" id="{4275DFDF-B827-C02D-C4F5-E063124F0FC4}"/>
              </a:ext>
            </a:extLst>
          </p:cNvPr>
          <p:cNvSpPr txBox="1"/>
          <p:nvPr/>
        </p:nvSpPr>
        <p:spPr>
          <a:xfrm>
            <a:off x="1104900" y="3145181"/>
            <a:ext cx="1035411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buNone/>
            </a:pPr>
            <a:r>
              <a:rPr lang="en-US" sz="3600" b="1" dirty="0">
                <a:solidFill>
                  <a:schemeClr val="tx1"/>
                </a:solidFill>
              </a:rPr>
              <a:t>1</a:t>
            </a:r>
            <a:r>
              <a:rPr lang="en-US" sz="2800" b="1" dirty="0">
                <a:solidFill>
                  <a:srgbClr val="C82506"/>
                </a:solidFill>
              </a:rPr>
              <a:t>   </a:t>
            </a:r>
            <a:r>
              <a:rPr lang="en-US" sz="2800" b="1" dirty="0">
                <a:solidFill>
                  <a:srgbClr val="000000"/>
                </a:solidFill>
              </a:rPr>
              <a:t>Link requirements to Simulink subsystems  </a:t>
            </a:r>
            <a:r>
              <a:rPr lang="en-US" sz="2800" b="1" dirty="0">
                <a:solidFill>
                  <a:srgbClr val="C82506"/>
                </a:solidFill>
              </a:rPr>
              <a:t>(Implemented By)</a:t>
            </a:r>
          </a:p>
        </p:txBody>
      </p:sp>
      <p:sp>
        <p:nvSpPr>
          <p:cNvPr id="8" name="TextBox 7">
            <a:extLst>
              <a:ext uri="{FF2B5EF4-FFF2-40B4-BE49-F238E27FC236}">
                <a16:creationId xmlns:a16="http://schemas.microsoft.com/office/drawing/2014/main" id="{B3214754-28C0-5748-1A2D-92669DC1B57C}"/>
              </a:ext>
            </a:extLst>
          </p:cNvPr>
          <p:cNvSpPr txBox="1"/>
          <p:nvPr/>
        </p:nvSpPr>
        <p:spPr>
          <a:xfrm>
            <a:off x="1104900" y="7091450"/>
            <a:ext cx="1018564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buNone/>
            </a:pPr>
            <a:r>
              <a:rPr lang="en-US" sz="3600" b="1" dirty="0">
                <a:solidFill>
                  <a:schemeClr val="tx1"/>
                </a:solidFill>
              </a:rPr>
              <a:t>2</a:t>
            </a:r>
            <a:r>
              <a:rPr lang="en-US" sz="3600" b="1" dirty="0">
                <a:solidFill>
                  <a:srgbClr val="C82506"/>
                </a:solidFill>
              </a:rPr>
              <a:t> </a:t>
            </a:r>
            <a:r>
              <a:rPr lang="en-US" sz="2800" b="1" dirty="0">
                <a:solidFill>
                  <a:srgbClr val="C82506"/>
                </a:solidFill>
              </a:rPr>
              <a:t>  </a:t>
            </a:r>
            <a:r>
              <a:rPr lang="en-US" sz="2800" b="1" dirty="0">
                <a:solidFill>
                  <a:srgbClr val="000000"/>
                </a:solidFill>
              </a:rPr>
              <a:t>Create test functions and link to requirements  </a:t>
            </a:r>
            <a:r>
              <a:rPr lang="en-US" sz="2800" b="1" dirty="0">
                <a:solidFill>
                  <a:srgbClr val="C82506"/>
                </a:solidFill>
              </a:rPr>
              <a:t>(Verified By)</a:t>
            </a:r>
          </a:p>
        </p:txBody>
      </p:sp>
      <p:sp>
        <p:nvSpPr>
          <p:cNvPr id="14" name="TextBox 13">
            <a:extLst>
              <a:ext uri="{FF2B5EF4-FFF2-40B4-BE49-F238E27FC236}">
                <a16:creationId xmlns:a16="http://schemas.microsoft.com/office/drawing/2014/main" id="{EE56797D-F154-8987-861B-F370FEE0BD85}"/>
              </a:ext>
            </a:extLst>
          </p:cNvPr>
          <p:cNvSpPr txBox="1"/>
          <p:nvPr/>
        </p:nvSpPr>
        <p:spPr>
          <a:xfrm>
            <a:off x="13913126" y="3085802"/>
            <a:ext cx="877514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buNone/>
            </a:pPr>
            <a:r>
              <a:rPr lang="en-US" sz="3600" b="1" dirty="0">
                <a:solidFill>
                  <a:schemeClr val="tx1"/>
                </a:solidFill>
              </a:rPr>
              <a:t>3</a:t>
            </a:r>
            <a:r>
              <a:rPr lang="en-US" sz="2800" b="1" dirty="0">
                <a:solidFill>
                  <a:srgbClr val="C82506"/>
                </a:solidFill>
              </a:rPr>
              <a:t>   </a:t>
            </a:r>
            <a:r>
              <a:rPr lang="en-US" sz="2800" b="1" dirty="0">
                <a:solidFill>
                  <a:srgbClr val="000000"/>
                </a:solidFill>
              </a:rPr>
              <a:t>Run the simulation and evaluate outputs (Gazebo)</a:t>
            </a:r>
          </a:p>
        </p:txBody>
      </p:sp>
      <p:pic>
        <p:nvPicPr>
          <p:cNvPr id="2" name="20260809-2337-58.3785998">
            <a:hlinkClick r:id="" action="ppaction://media"/>
            <a:extLst>
              <a:ext uri="{FF2B5EF4-FFF2-40B4-BE49-F238E27FC236}">
                <a16:creationId xmlns:a16="http://schemas.microsoft.com/office/drawing/2014/main" id="{5BDCDB6A-4897-2F09-D417-0DAF0B26E03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328132" y="4151086"/>
            <a:ext cx="9945136" cy="7821436"/>
          </a:xfrm>
          <a:prstGeom prst="rect">
            <a:avLst/>
          </a:prstGeom>
        </p:spPr>
      </p:pic>
      <p:sp>
        <p:nvSpPr>
          <p:cNvPr id="9" name="PageNumber">
            <a:extLst>
              <a:ext uri="{FF2B5EF4-FFF2-40B4-BE49-F238E27FC236}">
                <a16:creationId xmlns:a16="http://schemas.microsoft.com/office/drawing/2014/main" id="{8B863B5C-09C3-47C4-AB28-94B45861E347}"/>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11</a:t>
            </a:r>
          </a:p>
        </p:txBody>
      </p:sp>
    </p:spTree>
    <p:extLst>
      <p:ext uri="{BB962C8B-B14F-4D97-AF65-F5344CB8AC3E}">
        <p14:creationId xmlns:p14="http://schemas.microsoft.com/office/powerpoint/2010/main" val="1854015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25EED5-9C35-BDBA-3F04-B8B1F0811880}"/>
              </a:ext>
            </a:extLst>
          </p:cNvPr>
          <p:cNvSpPr>
            <a:spLocks noGrp="1"/>
          </p:cNvSpPr>
          <p:nvPr>
            <p:ph type="body" sz="quarter" idx="11"/>
          </p:nvPr>
        </p:nvSpPr>
        <p:spPr>
          <a:xfrm>
            <a:off x="1270000" y="238931"/>
            <a:ext cx="15175948" cy="1857155"/>
          </a:xfrm>
        </p:spPr>
        <p:txBody>
          <a:bodyPr/>
          <a:lstStyle/>
          <a:p>
            <a:r>
              <a:rPr lang="en-US" dirty="0"/>
              <a:t>Requirement to Verified Outcome</a:t>
            </a:r>
          </a:p>
        </p:txBody>
      </p:sp>
      <p:sp>
        <p:nvSpPr>
          <p:cNvPr id="4" name="TextBox 8">
            <a:extLst>
              <a:ext uri="{FF2B5EF4-FFF2-40B4-BE49-F238E27FC236}">
                <a16:creationId xmlns:a16="http://schemas.microsoft.com/office/drawing/2014/main" id="{597E08E2-FC8B-4ED3-AB3F-A2413172909D}"/>
              </a:ext>
            </a:extLst>
          </p:cNvPr>
          <p:cNvSpPr txBox="1"/>
          <p:nvPr/>
        </p:nvSpPr>
        <p:spPr>
          <a:xfrm>
            <a:off x="13665200" y="2235200"/>
            <a:ext cx="10312400" cy="711200"/>
          </a:xfrm>
          <a:prstGeom prst="rect">
            <a:avLst/>
          </a:prstGeom>
          <a:noFill/>
        </p:spPr>
        <p:txBody>
          <a:bodyPr vert="horz" wrap="square"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800" b="1" dirty="0">
                <a:solidFill>
                  <a:srgbClr val="000000"/>
                </a:solidFill>
              </a:rPr>
              <a:t>All test cases at a glance</a:t>
            </a:r>
          </a:p>
        </p:txBody>
      </p:sp>
      <p:pic>
        <p:nvPicPr>
          <p:cNvPr id="7" name="Picture 6">
            <a:extLst>
              <a:ext uri="{FF2B5EF4-FFF2-40B4-BE49-F238E27FC236}">
                <a16:creationId xmlns:a16="http://schemas.microsoft.com/office/drawing/2014/main" id="{733E7934-9664-9808-4207-C2E1ED20D606}"/>
              </a:ext>
            </a:extLst>
          </p:cNvPr>
          <p:cNvPicPr>
            <a:picLocks noChangeAspect="1"/>
          </p:cNvPicPr>
          <p:nvPr/>
        </p:nvPicPr>
        <p:blipFill>
          <a:blip r:embed="rId5"/>
          <a:stretch>
            <a:fillRect/>
          </a:stretch>
        </p:blipFill>
        <p:spPr>
          <a:xfrm>
            <a:off x="13716000" y="3200400"/>
            <a:ext cx="10210800" cy="2997200"/>
          </a:xfrm>
          <a:prstGeom prst="rect">
            <a:avLst/>
          </a:prstGeom>
        </p:spPr>
      </p:pic>
      <p:sp>
        <p:nvSpPr>
          <p:cNvPr id="8" name="ImageCaption">
            <a:extLst>
              <a:ext uri="{FF2B5EF4-FFF2-40B4-BE49-F238E27FC236}">
                <a16:creationId xmlns:a16="http://schemas.microsoft.com/office/drawing/2014/main" id="{7195B73C-CD97-10E5-A322-28E8B79702E3}"/>
              </a:ext>
            </a:extLst>
          </p:cNvPr>
          <p:cNvSpPr/>
          <p:nvPr/>
        </p:nvSpPr>
        <p:spPr>
          <a:xfrm>
            <a:off x="13665200" y="6350000"/>
            <a:ext cx="10312400" cy="508000"/>
          </a:xfrm>
          <a:prstGeom prst="rect">
            <a:avLst/>
          </a:prstGeom>
          <a:noFill/>
          <a:ln>
            <a:noFill/>
          </a:ln>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i="1" dirty="0">
                <a:solidFill>
                  <a:srgbClr val="666666"/>
                </a:solidFill>
              </a:rPr>
              <a:t>Requirement traceability chart with test results (MATLAB Requirements Toolbox)</a:t>
            </a:r>
          </a:p>
        </p:txBody>
      </p:sp>
      <p:sp>
        <p:nvSpPr>
          <p:cNvPr id="2" name="WT_R">
            <a:extLst>
              <a:ext uri="{FF2B5EF4-FFF2-40B4-BE49-F238E27FC236}">
                <a16:creationId xmlns:a16="http://schemas.microsoft.com/office/drawing/2014/main" id="{7A4EC3F0-2E19-435D-AA28-9AE7BEF2E5FC}"/>
              </a:ext>
            </a:extLst>
          </p:cNvPr>
          <p:cNvSpPr/>
          <p:nvPr/>
        </p:nvSpPr>
        <p:spPr>
          <a:xfrm>
            <a:off x="1270000" y="3048000"/>
            <a:ext cx="11557000" cy="1905000"/>
          </a:xfrm>
          <a:prstGeom prst="roundRect">
            <a:avLst/>
          </a:prstGeom>
          <a:solidFill>
            <a:srgbClr val="FFFFFF"/>
          </a:solidFill>
          <a:ln w="38100"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254000" tIns="152400" rIns="254000" bIns="127000" numCol="1" spcCol="38100" rtlCol="0" anchor="t" anchorCtr="0">
            <a:noAutofit/>
          </a:bodyPr>
          <a:lstStyle/>
          <a:p>
            <a:pPr algn="l"/>
            <a:r>
              <a:rPr lang="en-US" sz="3200" b="1" dirty="0">
                <a:solidFill>
                  <a:srgbClr val="C82506"/>
                </a:solidFill>
              </a:rPr>
              <a:t>REQUIREMENT</a:t>
            </a:r>
            <a:r>
              <a:rPr lang="en-US" sz="3200" b="1" dirty="0">
                <a:solidFill>
                  <a:srgbClr val="53585F"/>
                </a:solidFill>
              </a:rPr>
              <a:t>   ·   Req 2.3.1</a:t>
            </a:r>
          </a:p>
          <a:p>
            <a:pPr algn="l">
              <a:spcBef>
                <a:spcPts val="600"/>
              </a:spcBef>
            </a:pPr>
            <a:r>
              <a:rPr lang="en-US" sz="2800" dirty="0">
                <a:solidFill>
                  <a:srgbClr val="000000"/>
                </a:solidFill>
              </a:rPr>
              <a:t>The vehicle shall provide IMU data at a minimum update rate of 100 Hz.</a:t>
            </a:r>
          </a:p>
        </p:txBody>
      </p:sp>
      <p:sp>
        <p:nvSpPr>
          <p:cNvPr id="9" name="WT_C">
            <a:extLst>
              <a:ext uri="{FF2B5EF4-FFF2-40B4-BE49-F238E27FC236}">
                <a16:creationId xmlns:a16="http://schemas.microsoft.com/office/drawing/2014/main" id="{A88D5C77-A0A8-4FA2-B310-29E15807CB37}"/>
              </a:ext>
            </a:extLst>
          </p:cNvPr>
          <p:cNvSpPr/>
          <p:nvPr/>
        </p:nvSpPr>
        <p:spPr>
          <a:xfrm>
            <a:off x="1270000" y="5461000"/>
            <a:ext cx="11557000" cy="1651000"/>
          </a:xfrm>
          <a:prstGeom prst="roundRect">
            <a:avLst/>
          </a:prstGeom>
          <a:solidFill>
            <a:srgbClr val="FFFFFF"/>
          </a:solidFill>
          <a:ln w="38100"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254000" tIns="152400" rIns="254000" bIns="127000" numCol="1" spcCol="38100" rtlCol="0" anchor="t" anchorCtr="0">
            <a:noAutofit/>
          </a:bodyPr>
          <a:lstStyle/>
          <a:p>
            <a:pPr algn="l"/>
            <a:r>
              <a:rPr lang="en-US" sz="3200" b="1" dirty="0">
                <a:solidFill>
                  <a:srgbClr val="C82506"/>
                </a:solidFill>
              </a:rPr>
              <a:t>LINKED COMPONENT</a:t>
            </a:r>
            <a:r>
              <a:rPr lang="en-US" sz="3200" b="1" dirty="0">
                <a:solidFill>
                  <a:srgbClr val="53585F"/>
                </a:solidFill>
              </a:rPr>
              <a:t>   ·   Implemented By</a:t>
            </a:r>
          </a:p>
          <a:p>
            <a:pPr algn="l">
              <a:spcBef>
                <a:spcPts val="600"/>
              </a:spcBef>
            </a:pPr>
            <a:r>
              <a:rPr lang="en-US" sz="2800" dirty="0">
                <a:solidFill>
                  <a:srgbClr val="000000"/>
                </a:solidFill>
              </a:rPr>
              <a:t>IMU Data, a Simulink subsystem.</a:t>
            </a:r>
          </a:p>
        </p:txBody>
      </p:sp>
      <p:sp>
        <p:nvSpPr>
          <p:cNvPr id="11" name="WT_F">
            <a:extLst>
              <a:ext uri="{FF2B5EF4-FFF2-40B4-BE49-F238E27FC236}">
                <a16:creationId xmlns:a16="http://schemas.microsoft.com/office/drawing/2014/main" id="{0E206008-0C08-439E-9027-5226DD10B173}"/>
              </a:ext>
            </a:extLst>
          </p:cNvPr>
          <p:cNvSpPr/>
          <p:nvPr/>
        </p:nvSpPr>
        <p:spPr>
          <a:xfrm>
            <a:off x="1270000" y="7645400"/>
            <a:ext cx="11557000" cy="2398486"/>
          </a:xfrm>
          <a:prstGeom prst="roundRect">
            <a:avLst/>
          </a:prstGeom>
          <a:solidFill>
            <a:srgbClr val="FFFFFF"/>
          </a:solidFill>
          <a:ln w="38100"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254000" tIns="152400" rIns="254000" bIns="127000" numCol="1" spcCol="38100" rtlCol="0" anchor="t" anchorCtr="0">
            <a:noAutofit/>
          </a:bodyPr>
          <a:lstStyle/>
          <a:p>
            <a:pPr algn="l"/>
            <a:r>
              <a:rPr lang="en-US" sz="3200" b="1" dirty="0">
                <a:solidFill>
                  <a:srgbClr val="C82506"/>
                </a:solidFill>
              </a:rPr>
              <a:t>TEST FUNCTION</a:t>
            </a:r>
            <a:r>
              <a:rPr lang="en-US" sz="3200" b="1" dirty="0">
                <a:solidFill>
                  <a:srgbClr val="53585F"/>
                </a:solidFill>
              </a:rPr>
              <a:t>   ·   Verified By</a:t>
            </a:r>
          </a:p>
          <a:p>
            <a:pPr algn="l">
              <a:spcBef>
                <a:spcPts val="600"/>
              </a:spcBef>
            </a:pPr>
            <a:r>
              <a:rPr lang="en-US" sz="2800" dirty="0">
                <a:solidFill>
                  <a:srgbClr val="000000"/>
                </a:solidFill>
              </a:rPr>
              <a:t>TC4_6 testIMUUpdateRate collects message timestamps over a 30 s window, computes the average update rate, and compares it </a:t>
            </a:r>
            <a:r>
              <a:rPr lang="en-US" sz="2800">
                <a:solidFill>
                  <a:srgbClr val="000000"/>
                </a:solidFill>
              </a:rPr>
              <a:t>against </a:t>
            </a:r>
            <a:r>
              <a:rPr lang="en-US" sz="2800"/>
              <a:t>a</a:t>
            </a:r>
            <a:r>
              <a:rPr lang="en-US" sz="2800">
                <a:solidFill>
                  <a:srgbClr val="000000"/>
                </a:solidFill>
              </a:rPr>
              <a:t> </a:t>
            </a:r>
            <a:r>
              <a:rPr lang="en-US" sz="2800" dirty="0">
                <a:solidFill>
                  <a:srgbClr val="000000"/>
                </a:solidFill>
              </a:rPr>
              <a:t>100 Hz threshold.</a:t>
            </a:r>
          </a:p>
        </p:txBody>
      </p:sp>
      <p:sp>
        <p:nvSpPr>
          <p:cNvPr id="12" name="WT_O">
            <a:extLst>
              <a:ext uri="{FF2B5EF4-FFF2-40B4-BE49-F238E27FC236}">
                <a16:creationId xmlns:a16="http://schemas.microsoft.com/office/drawing/2014/main" id="{82CFE19A-51C0-4B9F-A2D0-50D03F47F3E0}"/>
              </a:ext>
            </a:extLst>
          </p:cNvPr>
          <p:cNvSpPr/>
          <p:nvPr/>
        </p:nvSpPr>
        <p:spPr>
          <a:xfrm>
            <a:off x="1270000" y="10464800"/>
            <a:ext cx="11557000" cy="1981200"/>
          </a:xfrm>
          <a:prstGeom prst="roundRect">
            <a:avLst/>
          </a:prstGeom>
          <a:solidFill>
            <a:srgbClr val="FFFFFF"/>
          </a:solidFill>
          <a:ln w="38100" cap="flat">
            <a:solidFill>
              <a:srgbClr val="C82506"/>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254000" tIns="152400" rIns="254000" bIns="127000" numCol="1" spcCol="38100" rtlCol="0" anchor="t" anchorCtr="0">
            <a:noAutofit/>
          </a:bodyPr>
          <a:lstStyle/>
          <a:p>
            <a:pPr algn="l"/>
            <a:r>
              <a:rPr lang="en-US" sz="3200" b="1" dirty="0">
                <a:solidFill>
                  <a:srgbClr val="C82506"/>
                </a:solidFill>
              </a:rPr>
              <a:t>MEASURED OUTCOME</a:t>
            </a:r>
          </a:p>
          <a:p>
            <a:pPr algn="l">
              <a:spcBef>
                <a:spcPts val="600"/>
              </a:spcBef>
            </a:pPr>
            <a:r>
              <a:rPr lang="en-US" sz="2800" dirty="0">
                <a:solidFill>
                  <a:srgbClr val="000000"/>
                </a:solidFill>
              </a:rPr>
              <a:t>97.4 Hz against the 100 Hz threshold.</a:t>
            </a:r>
          </a:p>
          <a:p>
            <a:pPr algn="l">
              <a:spcBef>
                <a:spcPts val="500"/>
              </a:spcBef>
            </a:pPr>
            <a:r>
              <a:rPr lang="en-US" sz="2800" b="1" dirty="0">
                <a:solidFill>
                  <a:srgbClr val="C82506"/>
                </a:solidFill>
              </a:rPr>
              <a:t>FAIL</a:t>
            </a:r>
            <a:r>
              <a:rPr lang="en-US" sz="2800" dirty="0">
                <a:solidFill>
                  <a:srgbClr val="000000"/>
                </a:solidFill>
              </a:rPr>
              <a:t>  - a narrow miss that may warrant requirement renegotiation.</a:t>
            </a:r>
          </a:p>
        </p:txBody>
      </p:sp>
      <p:sp>
        <p:nvSpPr>
          <p:cNvPr id="13" name="WT_A372">
            <a:extLst>
              <a:ext uri="{FF2B5EF4-FFF2-40B4-BE49-F238E27FC236}">
                <a16:creationId xmlns:a16="http://schemas.microsoft.com/office/drawing/2014/main" id="{621A005B-EC6A-4905-96BF-F736E62163D9}"/>
              </a:ext>
            </a:extLst>
          </p:cNvPr>
          <p:cNvSpPr/>
          <p:nvPr/>
        </p:nvSpPr>
        <p:spPr>
          <a:xfrm>
            <a:off x="6692900" y="4927600"/>
            <a:ext cx="711200" cy="558800"/>
          </a:xfrm>
          <a:prstGeom prst="down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WT_A516">
            <a:extLst>
              <a:ext uri="{FF2B5EF4-FFF2-40B4-BE49-F238E27FC236}">
                <a16:creationId xmlns:a16="http://schemas.microsoft.com/office/drawing/2014/main" id="{E5983EB9-0D4A-4652-AB79-AEC48C971DCE}"/>
              </a:ext>
            </a:extLst>
          </p:cNvPr>
          <p:cNvSpPr/>
          <p:nvPr/>
        </p:nvSpPr>
        <p:spPr>
          <a:xfrm>
            <a:off x="6692900" y="7112000"/>
            <a:ext cx="711200" cy="558800"/>
          </a:xfrm>
          <a:prstGeom prst="down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5" name="WT_A715">
            <a:extLst>
              <a:ext uri="{FF2B5EF4-FFF2-40B4-BE49-F238E27FC236}">
                <a16:creationId xmlns:a16="http://schemas.microsoft.com/office/drawing/2014/main" id="{2E19D703-4250-4A6B-A107-222F9BC9AA27}"/>
              </a:ext>
            </a:extLst>
          </p:cNvPr>
          <p:cNvSpPr/>
          <p:nvPr/>
        </p:nvSpPr>
        <p:spPr>
          <a:xfrm>
            <a:off x="6692900" y="9931400"/>
            <a:ext cx="711200" cy="558800"/>
          </a:xfrm>
          <a:prstGeom prst="down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6" name="WT_STMT">
            <a:extLst>
              <a:ext uri="{FF2B5EF4-FFF2-40B4-BE49-F238E27FC236}">
                <a16:creationId xmlns:a16="http://schemas.microsoft.com/office/drawing/2014/main" id="{46DB0064-1A31-4149-AF3D-BCCAE6BFBF63}"/>
              </a:ext>
            </a:extLst>
          </p:cNvPr>
          <p:cNvSpPr/>
          <p:nvPr/>
        </p:nvSpPr>
        <p:spPr>
          <a:xfrm>
            <a:off x="13665200" y="7112000"/>
            <a:ext cx="10312400" cy="5334000"/>
          </a:xfrm>
          <a:prstGeom prst="roundRect">
            <a:avLst/>
          </a:prstGeom>
          <a:solidFill>
            <a:srgbClr val="FFFFFF"/>
          </a:solidFill>
          <a:ln w="38100"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355600" tIns="228600" rIns="355600" bIns="203200" numCol="1" spcCol="38100" rtlCol="0" anchor="t" anchorCtr="0">
            <a:noAutofit/>
          </a:bodyPr>
          <a:lstStyle/>
          <a:p>
            <a:pPr algn="l"/>
            <a:r>
              <a:rPr lang="en-US" sz="3200" b="1" dirty="0">
                <a:solidFill>
                  <a:srgbClr val="000000"/>
                </a:solidFill>
              </a:rPr>
              <a:t>The workflow runs many test cases automatically, not just this one.</a:t>
            </a:r>
          </a:p>
          <a:p>
            <a:pPr algn="l">
              <a:spcBef>
                <a:spcPts val="800"/>
              </a:spcBef>
            </a:pPr>
            <a:r>
              <a:rPr lang="en-US" sz="2800" dirty="0">
                <a:solidFill>
                  <a:srgbClr val="000000"/>
                </a:solidFill>
              </a:rPr>
              <a:t>All results propagate back to Cameo, updating each requirement’s verification status.</a:t>
            </a:r>
          </a:p>
        </p:txBody>
      </p:sp>
      <p:sp>
        <p:nvSpPr>
          <p:cNvPr id="5" name="ChartFrame">
            <a:extLst>
              <a:ext uri="{FF2B5EF4-FFF2-40B4-BE49-F238E27FC236}">
                <a16:creationId xmlns:a16="http://schemas.microsoft.com/office/drawing/2014/main" id="{07C9247A-C2FC-4B65-9949-8CB95BED20D1}"/>
              </a:ext>
            </a:extLst>
          </p:cNvPr>
          <p:cNvSpPr/>
          <p:nvPr/>
        </p:nvSpPr>
        <p:spPr>
          <a:xfrm>
            <a:off x="13665200" y="3149600"/>
            <a:ext cx="10312400" cy="3098800"/>
          </a:xfrm>
          <a:prstGeom prst="rect">
            <a:avLst/>
          </a:prstGeom>
          <a:noFill/>
          <a:ln w="38100" cap="flat">
            <a:solidFill>
              <a:srgbClr val="53585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7" name="WT_LEAD">
            <a:extLst>
              <a:ext uri="{FF2B5EF4-FFF2-40B4-BE49-F238E27FC236}">
                <a16:creationId xmlns:a16="http://schemas.microsoft.com/office/drawing/2014/main" id="{1F0168DE-1DC4-468D-9671-F6F43529BE67}"/>
              </a:ext>
            </a:extLst>
          </p:cNvPr>
          <p:cNvSpPr txBox="1"/>
          <p:nvPr/>
        </p:nvSpPr>
        <p:spPr>
          <a:xfrm>
            <a:off x="1270000" y="2235200"/>
            <a:ext cx="11557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l"/>
            <a:r>
              <a:rPr lang="en-US" sz="2800" b="1" dirty="0">
                <a:solidFill>
                  <a:srgbClr val="000000"/>
                </a:solidFill>
              </a:rPr>
              <a:t>A worked test case: IMU update rate (TC4.6)</a:t>
            </a:r>
          </a:p>
        </p:txBody>
      </p:sp>
      <p:sp>
        <p:nvSpPr>
          <p:cNvPr id="6" name="LegLabel">
            <a:extLst>
              <a:ext uri="{FF2B5EF4-FFF2-40B4-BE49-F238E27FC236}">
                <a16:creationId xmlns:a16="http://schemas.microsoft.com/office/drawing/2014/main" id="{409AEF8F-6A8B-4B32-932E-F90F4FD777A6}"/>
              </a:ext>
            </a:extLst>
          </p:cNvPr>
          <p:cNvSpPr txBox="1"/>
          <p:nvPr/>
        </p:nvSpPr>
        <p:spPr>
          <a:xfrm>
            <a:off x="13665200" y="10312400"/>
            <a:ext cx="103124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effectLst/>
                <a:uFillTx/>
                <a:latin typeface="+mn-lt"/>
                <a:ea typeface="+mn-ea"/>
                <a:cs typeface="+mn-cs"/>
                <a:sym typeface="Helvetica Light"/>
              </a:rPr>
              <a:t>Traceability chart key</a:t>
            </a:r>
          </a:p>
        </p:txBody>
      </p:sp>
      <p:sp>
        <p:nvSpPr>
          <p:cNvPr id="10" name="ChipPass">
            <a:extLst>
              <a:ext uri="{FF2B5EF4-FFF2-40B4-BE49-F238E27FC236}">
                <a16:creationId xmlns:a16="http://schemas.microsoft.com/office/drawing/2014/main" id="{7D1F0ED6-F5F9-452D-A781-3B17E6B4E356}"/>
              </a:ext>
            </a:extLst>
          </p:cNvPr>
          <p:cNvSpPr/>
          <p:nvPr/>
        </p:nvSpPr>
        <p:spPr>
          <a:xfrm>
            <a:off x="15011400" y="11036300"/>
            <a:ext cx="2032000" cy="838200"/>
          </a:xfrm>
          <a:prstGeom prst="roundRect">
            <a:avLst/>
          </a:prstGeom>
          <a:solidFill>
            <a:srgbClr val="0088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none" lIns="0" tIns="0" rIns="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FFFFFF"/>
                </a:solidFill>
                <a:effectLst/>
                <a:uFillTx/>
                <a:latin typeface="+mn-lt"/>
                <a:ea typeface="+mn-ea"/>
                <a:cs typeface="+mn-cs"/>
                <a:sym typeface="Helvetica Light"/>
              </a:rPr>
              <a:t>Pass</a:t>
            </a:r>
          </a:p>
        </p:txBody>
      </p:sp>
      <p:sp>
        <p:nvSpPr>
          <p:cNvPr id="18" name="ChipFail">
            <a:extLst>
              <a:ext uri="{FF2B5EF4-FFF2-40B4-BE49-F238E27FC236}">
                <a16:creationId xmlns:a16="http://schemas.microsoft.com/office/drawing/2014/main" id="{6AE20C9E-11FA-400E-BF32-4EB09EBD43DE}"/>
              </a:ext>
            </a:extLst>
          </p:cNvPr>
          <p:cNvSpPr/>
          <p:nvPr/>
        </p:nvSpPr>
        <p:spPr>
          <a:xfrm>
            <a:off x="17805400" y="11036300"/>
            <a:ext cx="2032000" cy="838200"/>
          </a:xfrm>
          <a:prstGeom prst="roundRect">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none" lIns="0" tIns="0" rIns="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FFFFFF"/>
                </a:solidFill>
                <a:effectLst/>
                <a:uFillTx/>
                <a:latin typeface="+mn-lt"/>
                <a:ea typeface="+mn-ea"/>
                <a:cs typeface="+mn-cs"/>
                <a:sym typeface="Helvetica Light"/>
              </a:rPr>
              <a:t>Fail</a:t>
            </a:r>
          </a:p>
        </p:txBody>
      </p:sp>
      <p:sp>
        <p:nvSpPr>
          <p:cNvPr id="20" name="ChipFail">
            <a:extLst>
              <a:ext uri="{FF2B5EF4-FFF2-40B4-BE49-F238E27FC236}">
                <a16:creationId xmlns:a16="http://schemas.microsoft.com/office/drawing/2014/main" id="{41443CF3-0E92-17C0-34A9-4F9E2B54333E}"/>
              </a:ext>
            </a:extLst>
          </p:cNvPr>
          <p:cNvSpPr/>
          <p:nvPr/>
        </p:nvSpPr>
        <p:spPr>
          <a:xfrm>
            <a:off x="20599400" y="11036300"/>
            <a:ext cx="2032000" cy="838200"/>
          </a:xfrm>
          <a:prstGeom prst="roundRect">
            <a:avLst/>
          </a:prstGeom>
          <a:solidFill>
            <a:schemeClr val="accent1">
              <a:lumMod val="75000"/>
            </a:schemeClr>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none" lIns="0" tIns="0" rIns="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FFFFFF"/>
                </a:solidFill>
                <a:effectLst/>
                <a:uFillTx/>
                <a:latin typeface="+mn-lt"/>
                <a:ea typeface="+mn-ea"/>
                <a:cs typeface="+mn-cs"/>
                <a:sym typeface="Helvetica Light"/>
              </a:rPr>
              <a:t>Implemented</a:t>
            </a:r>
          </a:p>
        </p:txBody>
      </p:sp>
      <p:pic>
        <p:nvPicPr>
          <p:cNvPr id="21" name="Picture 20">
            <a:extLst>
              <a:ext uri="{FF2B5EF4-FFF2-40B4-BE49-F238E27FC236}">
                <a16:creationId xmlns:a16="http://schemas.microsoft.com/office/drawing/2014/main" id="{13DFD280-F6BA-B1FB-9A8B-EE6AB26E183A}"/>
              </a:ext>
            </a:extLst>
          </p:cNvPr>
          <p:cNvPicPr>
            <a:picLocks noChangeAspect="1"/>
          </p:cNvPicPr>
          <p:nvPr/>
        </p:nvPicPr>
        <p:blipFill>
          <a:blip r:embed="rId6"/>
          <a:stretch>
            <a:fillRect/>
          </a:stretch>
        </p:blipFill>
        <p:spPr>
          <a:xfrm>
            <a:off x="13665200" y="4648200"/>
            <a:ext cx="10312400" cy="3263900"/>
          </a:xfrm>
          <a:prstGeom prst="rect">
            <a:avLst/>
          </a:prstGeom>
          <a:ln w="19050" cap="flat">
            <a:solidFill>
              <a:srgbClr val="000000"/>
            </a:solidFill>
            <a:miter lim="400000"/>
          </a:ln>
        </p:spPr>
      </p:pic>
      <p:pic>
        <p:nvPicPr>
          <p:cNvPr id="36" name="Picture 35">
            <a:extLst>
              <a:ext uri="{FF2B5EF4-FFF2-40B4-BE49-F238E27FC236}">
                <a16:creationId xmlns:a16="http://schemas.microsoft.com/office/drawing/2014/main" id="{BC328E17-8F8B-A1E9-7FAB-6F3A65368F73}"/>
              </a:ext>
            </a:extLst>
          </p:cNvPr>
          <p:cNvPicPr>
            <a:picLocks noChangeAspect="1"/>
          </p:cNvPicPr>
          <p:nvPr/>
        </p:nvPicPr>
        <p:blipFill>
          <a:blip r:embed="rId7"/>
          <a:stretch>
            <a:fillRect/>
          </a:stretch>
        </p:blipFill>
        <p:spPr>
          <a:xfrm>
            <a:off x="13665200" y="11112500"/>
            <a:ext cx="10312400" cy="1333500"/>
          </a:xfrm>
          <a:prstGeom prst="rect">
            <a:avLst/>
          </a:prstGeom>
          <a:ln w="19050" cap="flat">
            <a:solidFill>
              <a:srgbClr val="000000"/>
            </a:solidFill>
            <a:miter lim="400000"/>
          </a:ln>
        </p:spPr>
      </p:pic>
      <p:sp>
        <p:nvSpPr>
          <p:cNvPr id="37" name="Arrow: Right 36">
            <a:extLst>
              <a:ext uri="{FF2B5EF4-FFF2-40B4-BE49-F238E27FC236}">
                <a16:creationId xmlns:a16="http://schemas.microsoft.com/office/drawing/2014/main" id="{F46A9751-06BE-6DE8-F017-379EA6785ACB}"/>
              </a:ext>
            </a:extLst>
          </p:cNvPr>
          <p:cNvSpPr/>
          <p:nvPr/>
        </p:nvSpPr>
        <p:spPr>
          <a:xfrm>
            <a:off x="12930414" y="3632117"/>
            <a:ext cx="631371" cy="736766"/>
          </a:xfrm>
          <a:prstGeom prst="rightArrow">
            <a:avLst/>
          </a:prstGeom>
          <a:blipFill rotWithShape="1">
            <a:blip r:embed="rId8"/>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9" name="Arrow: Right 38">
            <a:extLst>
              <a:ext uri="{FF2B5EF4-FFF2-40B4-BE49-F238E27FC236}">
                <a16:creationId xmlns:a16="http://schemas.microsoft.com/office/drawing/2014/main" id="{CC80EE7D-AC0E-8605-828B-80AAEAA1F1B3}"/>
              </a:ext>
            </a:extLst>
          </p:cNvPr>
          <p:cNvSpPr/>
          <p:nvPr/>
        </p:nvSpPr>
        <p:spPr>
          <a:xfrm>
            <a:off x="12930414" y="5918117"/>
            <a:ext cx="631371" cy="736766"/>
          </a:xfrm>
          <a:prstGeom prst="rightArrow">
            <a:avLst/>
          </a:prstGeom>
          <a:blipFill rotWithShape="1">
            <a:blip r:embed="rId8"/>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Arrow: Right 40">
            <a:extLst>
              <a:ext uri="{FF2B5EF4-FFF2-40B4-BE49-F238E27FC236}">
                <a16:creationId xmlns:a16="http://schemas.microsoft.com/office/drawing/2014/main" id="{4BCC5C17-BE92-5C8B-7298-C14FA8D41245}"/>
              </a:ext>
            </a:extLst>
          </p:cNvPr>
          <p:cNvSpPr/>
          <p:nvPr/>
        </p:nvSpPr>
        <p:spPr>
          <a:xfrm>
            <a:off x="12930414" y="8420017"/>
            <a:ext cx="631371" cy="736766"/>
          </a:xfrm>
          <a:prstGeom prst="rightArrow">
            <a:avLst/>
          </a:prstGeom>
          <a:blipFill rotWithShape="1">
            <a:blip r:embed="rId8"/>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Arrow: Right 42">
            <a:extLst>
              <a:ext uri="{FF2B5EF4-FFF2-40B4-BE49-F238E27FC236}">
                <a16:creationId xmlns:a16="http://schemas.microsoft.com/office/drawing/2014/main" id="{2C49FBB0-DAC2-DDEA-F333-3ACAB5A581A6}"/>
              </a:ext>
            </a:extLst>
          </p:cNvPr>
          <p:cNvSpPr/>
          <p:nvPr/>
        </p:nvSpPr>
        <p:spPr>
          <a:xfrm>
            <a:off x="12930413" y="11087017"/>
            <a:ext cx="631371" cy="736766"/>
          </a:xfrm>
          <a:prstGeom prst="rightArrow">
            <a:avLst/>
          </a:prstGeom>
          <a:blipFill rotWithShape="1">
            <a:blip r:embed="rId8"/>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46" name="Picture 45">
            <a:extLst>
              <a:ext uri="{FF2B5EF4-FFF2-40B4-BE49-F238E27FC236}">
                <a16:creationId xmlns:a16="http://schemas.microsoft.com/office/drawing/2014/main" id="{B6B55351-1C97-F1D4-B4BA-971436CEB0A6}"/>
              </a:ext>
            </a:extLst>
          </p:cNvPr>
          <p:cNvPicPr>
            <a:picLocks noChangeAspect="1"/>
          </p:cNvPicPr>
          <p:nvPr/>
        </p:nvPicPr>
        <p:blipFill>
          <a:blip r:embed="rId9"/>
          <a:stretch>
            <a:fillRect/>
          </a:stretch>
        </p:blipFill>
        <p:spPr>
          <a:xfrm>
            <a:off x="13665200" y="6756400"/>
            <a:ext cx="10312400" cy="4051300"/>
          </a:xfrm>
          <a:prstGeom prst="rect">
            <a:avLst/>
          </a:prstGeom>
          <a:ln w="19050" cap="flat">
            <a:solidFill>
              <a:srgbClr val="000000"/>
            </a:solidFill>
            <a:miter lim="400000"/>
          </a:ln>
        </p:spPr>
      </p:pic>
      <p:pic>
        <p:nvPicPr>
          <p:cNvPr id="48" name="Picture 47">
            <a:extLst>
              <a:ext uri="{FF2B5EF4-FFF2-40B4-BE49-F238E27FC236}">
                <a16:creationId xmlns:a16="http://schemas.microsoft.com/office/drawing/2014/main" id="{FB06382B-C190-0FFD-6674-969DCDB07C01}"/>
              </a:ext>
            </a:extLst>
          </p:cNvPr>
          <p:cNvPicPr>
            <a:picLocks noChangeAspect="1"/>
          </p:cNvPicPr>
          <p:nvPr/>
        </p:nvPicPr>
        <p:blipFill>
          <a:blip r:embed="rId10"/>
          <a:stretch>
            <a:fillRect/>
          </a:stretch>
        </p:blipFill>
        <p:spPr>
          <a:xfrm>
            <a:off x="13665200" y="2641600"/>
            <a:ext cx="10312400" cy="2717800"/>
          </a:xfrm>
          <a:prstGeom prst="rect">
            <a:avLst/>
          </a:prstGeom>
          <a:ln w="19050" cap="flat">
            <a:solidFill>
              <a:srgbClr val="000000"/>
            </a:solidFill>
            <a:miter lim="400000"/>
          </a:ln>
        </p:spPr>
      </p:pic>
      <p:pic>
        <p:nvPicPr>
          <p:cNvPr id="19" name="REQVERDemo">
            <a:hlinkClick r:id="" action="ppaction://media"/>
            <a:extLst>
              <a:ext uri="{FF2B5EF4-FFF2-40B4-BE49-F238E27FC236}">
                <a16:creationId xmlns:a16="http://schemas.microsoft.com/office/drawing/2014/main" id="{DE6BFB43-ADF3-C0EB-B1BB-5B7DD5E24DB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3665200" y="5105400"/>
            <a:ext cx="10312400" cy="5803900"/>
          </a:xfrm>
          <a:prstGeom prst="rect">
            <a:avLst/>
          </a:prstGeom>
          <a:ln w="19050" cap="flat">
            <a:solidFill>
              <a:srgbClr val="000000"/>
            </a:solidFill>
            <a:miter lim="400000"/>
          </a:ln>
        </p:spPr>
      </p:pic>
      <p:sp>
        <p:nvSpPr>
          <p:cNvPr id="22" name="PageNumber">
            <a:extLst>
              <a:ext uri="{FF2B5EF4-FFF2-40B4-BE49-F238E27FC236}">
                <a16:creationId xmlns:a16="http://schemas.microsoft.com/office/drawing/2014/main" id="{34F9D224-A56B-4BCA-A60C-46D4892F19A7}"/>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12</a:t>
            </a:r>
          </a:p>
        </p:txBody>
      </p:sp>
    </p:spTree>
    <p:extLst>
      <p:ext uri="{BB962C8B-B14F-4D97-AF65-F5344CB8AC3E}">
        <p14:creationId xmlns:p14="http://schemas.microsoft.com/office/powerpoint/2010/main" val="8968255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additive="base">
                                        <p:cTn id="11" dur="500" fill="hold"/>
                                        <p:tgtEl>
                                          <p:spTgt spid="48"/>
                                        </p:tgtEl>
                                        <p:attrNameLst>
                                          <p:attrName>ppt_x</p:attrName>
                                        </p:attrNameLst>
                                      </p:cBhvr>
                                      <p:tavLst>
                                        <p:tav tm="0">
                                          <p:val>
                                            <p:strVal val="#ppt_x"/>
                                          </p:val>
                                        </p:tav>
                                        <p:tav tm="100000">
                                          <p:val>
                                            <p:strVal val="#ppt_x"/>
                                          </p:val>
                                        </p:tav>
                                      </p:tavLst>
                                    </p:anim>
                                    <p:anim calcmode="lin" valueType="num">
                                      <p:cBhvr additive="base">
                                        <p:cTn id="1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par>
                                <p:cTn id="23" presetID="1" presetClass="exit" presetSubtype="0" fill="hold" grpId="1" nodeType="withEffect">
                                  <p:stCondLst>
                                    <p:cond delay="0"/>
                                  </p:stCondLst>
                                  <p:childTnLst>
                                    <p:set>
                                      <p:cBhvr>
                                        <p:cTn id="24" dur="1" fill="hold">
                                          <p:stCondLst>
                                            <p:cond delay="0"/>
                                          </p:stCondLst>
                                        </p:cTn>
                                        <p:tgtEl>
                                          <p:spTgt spid="3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4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ppt_x"/>
                                          </p:val>
                                        </p:tav>
                                        <p:tav tm="100000">
                                          <p:val>
                                            <p:strVal val="#ppt_x"/>
                                          </p:val>
                                        </p:tav>
                                      </p:tavLst>
                                    </p:anim>
                                    <p:anim calcmode="lin" valueType="num">
                                      <p:cBhvr additive="base">
                                        <p:cTn id="32" dur="500" fill="hold"/>
                                        <p:tgtEl>
                                          <p:spTgt spid="4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additive="base">
                                        <p:cTn id="35" dur="500" fill="hold"/>
                                        <p:tgtEl>
                                          <p:spTgt spid="46"/>
                                        </p:tgtEl>
                                        <p:attrNameLst>
                                          <p:attrName>ppt_x</p:attrName>
                                        </p:attrNameLst>
                                      </p:cBhvr>
                                      <p:tavLst>
                                        <p:tav tm="0">
                                          <p:val>
                                            <p:strVal val="#ppt_x"/>
                                          </p:val>
                                        </p:tav>
                                        <p:tav tm="100000">
                                          <p:val>
                                            <p:strVal val="#ppt_x"/>
                                          </p:val>
                                        </p:tav>
                                      </p:tavLst>
                                    </p:anim>
                                    <p:anim calcmode="lin" valueType="num">
                                      <p:cBhvr additive="base">
                                        <p:cTn id="36" dur="500" fill="hold"/>
                                        <p:tgtEl>
                                          <p:spTgt spid="46"/>
                                        </p:tgtEl>
                                        <p:attrNameLst>
                                          <p:attrName>ppt_y</p:attrName>
                                        </p:attrNameLst>
                                      </p:cBhvr>
                                      <p:tavLst>
                                        <p:tav tm="0">
                                          <p:val>
                                            <p:strVal val="1+#ppt_h/2"/>
                                          </p:val>
                                        </p:tav>
                                        <p:tav tm="100000">
                                          <p:val>
                                            <p:strVal val="#ppt_y"/>
                                          </p:val>
                                        </p:tav>
                                      </p:tavLst>
                                    </p:anim>
                                  </p:childTnLst>
                                </p:cTn>
                              </p:par>
                              <p:par>
                                <p:cTn id="37" presetID="1" presetClass="exit" presetSubtype="0" fill="hold" grpId="1" nodeType="with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500" fill="hold"/>
                                        <p:tgtEl>
                                          <p:spTgt spid="43"/>
                                        </p:tgtEl>
                                        <p:attrNameLst>
                                          <p:attrName>ppt_x</p:attrName>
                                        </p:attrNameLst>
                                      </p:cBhvr>
                                      <p:tavLst>
                                        <p:tav tm="0">
                                          <p:val>
                                            <p:strVal val="#ppt_x"/>
                                          </p:val>
                                        </p:tav>
                                        <p:tav tm="100000">
                                          <p:val>
                                            <p:strVal val="#ppt_x"/>
                                          </p:val>
                                        </p:tav>
                                      </p:tavLst>
                                    </p:anim>
                                    <p:anim calcmode="lin" valueType="num">
                                      <p:cBhvr additive="base">
                                        <p:cTn id="46" dur="500" fill="hold"/>
                                        <p:tgtEl>
                                          <p:spTgt spid="4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additive="base">
                                        <p:cTn id="53" dur="500" fill="hold"/>
                                        <p:tgtEl>
                                          <p:spTgt spid="36"/>
                                        </p:tgtEl>
                                        <p:attrNameLst>
                                          <p:attrName>ppt_x</p:attrName>
                                        </p:attrNameLst>
                                      </p:cBhvr>
                                      <p:tavLst>
                                        <p:tav tm="0">
                                          <p:val>
                                            <p:strVal val="#ppt_x"/>
                                          </p:val>
                                        </p:tav>
                                        <p:tav tm="100000">
                                          <p:val>
                                            <p:strVal val="#ppt_x"/>
                                          </p:val>
                                        </p:tav>
                                      </p:tavLst>
                                    </p:anim>
                                    <p:anim calcmode="lin" valueType="num">
                                      <p:cBhvr additive="base">
                                        <p:cTn id="54" dur="500" fill="hold"/>
                                        <p:tgtEl>
                                          <p:spTgt spid="36"/>
                                        </p:tgtEl>
                                        <p:attrNameLst>
                                          <p:attrName>ppt_y</p:attrName>
                                        </p:attrNameLst>
                                      </p:cBhvr>
                                      <p:tavLst>
                                        <p:tav tm="0">
                                          <p:val>
                                            <p:strVal val="1+#ppt_h/2"/>
                                          </p:val>
                                        </p:tav>
                                        <p:tav tm="100000">
                                          <p:val>
                                            <p:strVal val="#ppt_y"/>
                                          </p:val>
                                        </p:tav>
                                      </p:tavLst>
                                    </p:anim>
                                  </p:childTnLst>
                                </p:cTn>
                              </p:par>
                              <p:par>
                                <p:cTn id="55" presetID="1" presetClass="exit" presetSubtype="0" fill="hold" grpId="1" nodeType="withEffect">
                                  <p:stCondLst>
                                    <p:cond delay="0"/>
                                  </p:stCondLst>
                                  <p:childTnLst>
                                    <p:set>
                                      <p:cBhvr>
                                        <p:cTn id="56" dur="1" fill="hold">
                                          <p:stCondLst>
                                            <p:cond delay="0"/>
                                          </p:stCondLst>
                                        </p:cTn>
                                        <p:tgtEl>
                                          <p:spTgt spid="41"/>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4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ppt_x"/>
                                          </p:val>
                                        </p:tav>
                                        <p:tav tm="100000">
                                          <p:val>
                                            <p:strVal val="#ppt_x"/>
                                          </p:val>
                                        </p:tav>
                                      </p:tavLst>
                                    </p:anim>
                                    <p:anim calcmode="lin" valueType="num">
                                      <p:cBhvr additive="base">
                                        <p:cTn id="68" dur="500" fill="hold"/>
                                        <p:tgtEl>
                                          <p:spTgt spid="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additive="base">
                                        <p:cTn id="71" dur="500" fill="hold"/>
                                        <p:tgtEl>
                                          <p:spTgt spid="7"/>
                                        </p:tgtEl>
                                        <p:attrNameLst>
                                          <p:attrName>ppt_x</p:attrName>
                                        </p:attrNameLst>
                                      </p:cBhvr>
                                      <p:tavLst>
                                        <p:tav tm="0">
                                          <p:val>
                                            <p:strVal val="#ppt_x"/>
                                          </p:val>
                                        </p:tav>
                                        <p:tav tm="100000">
                                          <p:val>
                                            <p:strVal val="#ppt_x"/>
                                          </p:val>
                                        </p:tav>
                                      </p:tavLst>
                                    </p:anim>
                                    <p:anim calcmode="lin" valueType="num">
                                      <p:cBhvr additive="base">
                                        <p:cTn id="72" dur="500" fill="hold"/>
                                        <p:tgtEl>
                                          <p:spTgt spid="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8"/>
                                        </p:tgtEl>
                                        <p:attrNameLst>
                                          <p:attrName>style.visibility</p:attrName>
                                        </p:attrNameLst>
                                      </p:cBhvr>
                                      <p:to>
                                        <p:strVal val="visible"/>
                                      </p:to>
                                    </p:set>
                                    <p:anim calcmode="lin" valueType="num">
                                      <p:cBhvr additive="base">
                                        <p:cTn id="75" dur="500" fill="hold"/>
                                        <p:tgtEl>
                                          <p:spTgt spid="8"/>
                                        </p:tgtEl>
                                        <p:attrNameLst>
                                          <p:attrName>ppt_x</p:attrName>
                                        </p:attrNameLst>
                                      </p:cBhvr>
                                      <p:tavLst>
                                        <p:tav tm="0">
                                          <p:val>
                                            <p:strVal val="#ppt_x"/>
                                          </p:val>
                                        </p:tav>
                                        <p:tav tm="100000">
                                          <p:val>
                                            <p:strVal val="#ppt_x"/>
                                          </p:val>
                                        </p:tav>
                                      </p:tavLst>
                                    </p:anim>
                                    <p:anim calcmode="lin" valueType="num">
                                      <p:cBhvr additive="base">
                                        <p:cTn id="76" dur="500" fill="hold"/>
                                        <p:tgtEl>
                                          <p:spTgt spid="8"/>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additive="base">
                                        <p:cTn id="79" dur="500" fill="hold"/>
                                        <p:tgtEl>
                                          <p:spTgt spid="6"/>
                                        </p:tgtEl>
                                        <p:attrNameLst>
                                          <p:attrName>ppt_x</p:attrName>
                                        </p:attrNameLst>
                                      </p:cBhvr>
                                      <p:tavLst>
                                        <p:tav tm="0">
                                          <p:val>
                                            <p:strVal val="#ppt_x"/>
                                          </p:val>
                                        </p:tav>
                                        <p:tav tm="100000">
                                          <p:val>
                                            <p:strVal val="#ppt_x"/>
                                          </p:val>
                                        </p:tav>
                                      </p:tavLst>
                                    </p:anim>
                                    <p:anim calcmode="lin" valueType="num">
                                      <p:cBhvr additive="base">
                                        <p:cTn id="80" dur="500" fill="hold"/>
                                        <p:tgtEl>
                                          <p:spTgt spid="6"/>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additive="base">
                                        <p:cTn id="87" dur="500" fill="hold"/>
                                        <p:tgtEl>
                                          <p:spTgt spid="10"/>
                                        </p:tgtEl>
                                        <p:attrNameLst>
                                          <p:attrName>ppt_x</p:attrName>
                                        </p:attrNameLst>
                                      </p:cBhvr>
                                      <p:tavLst>
                                        <p:tav tm="0">
                                          <p:val>
                                            <p:strVal val="#ppt_x"/>
                                          </p:val>
                                        </p:tav>
                                        <p:tav tm="100000">
                                          <p:val>
                                            <p:strVal val="#ppt_x"/>
                                          </p:val>
                                        </p:tav>
                                      </p:tavLst>
                                    </p:anim>
                                    <p:anim calcmode="lin" valueType="num">
                                      <p:cBhvr additive="base">
                                        <p:cTn id="88" dur="500" fill="hold"/>
                                        <p:tgtEl>
                                          <p:spTgt spid="10"/>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0"/>
                                        </p:tgtEl>
                                        <p:attrNameLst>
                                          <p:attrName>style.visibility</p:attrName>
                                        </p:attrNameLst>
                                      </p:cBhvr>
                                      <p:to>
                                        <p:strVal val="visible"/>
                                      </p:to>
                                    </p:set>
                                    <p:anim calcmode="lin" valueType="num">
                                      <p:cBhvr additive="base">
                                        <p:cTn id="95" dur="500" fill="hold"/>
                                        <p:tgtEl>
                                          <p:spTgt spid="20"/>
                                        </p:tgtEl>
                                        <p:attrNameLst>
                                          <p:attrName>ppt_x</p:attrName>
                                        </p:attrNameLst>
                                      </p:cBhvr>
                                      <p:tavLst>
                                        <p:tav tm="0">
                                          <p:val>
                                            <p:strVal val="#ppt_x"/>
                                          </p:val>
                                        </p:tav>
                                        <p:tav tm="100000">
                                          <p:val>
                                            <p:strVal val="#ppt_x"/>
                                          </p:val>
                                        </p:tav>
                                      </p:tavLst>
                                    </p:anim>
                                    <p:anim calcmode="lin" valueType="num">
                                      <p:cBhvr additive="base">
                                        <p:cTn id="96" dur="500" fill="hold"/>
                                        <p:tgtEl>
                                          <p:spTgt spid="20"/>
                                        </p:tgtEl>
                                        <p:attrNameLst>
                                          <p:attrName>ppt_y</p:attrName>
                                        </p:attrNameLst>
                                      </p:cBhvr>
                                      <p:tavLst>
                                        <p:tav tm="0">
                                          <p:val>
                                            <p:strVal val="1+#ppt_h/2"/>
                                          </p:val>
                                        </p:tav>
                                        <p:tav tm="100000">
                                          <p:val>
                                            <p:strVal val="#ppt_y"/>
                                          </p:val>
                                        </p:tav>
                                      </p:tavLst>
                                    </p:anim>
                                  </p:childTnLst>
                                </p:cTn>
                              </p:par>
                              <p:par>
                                <p:cTn id="97" presetID="1" presetClass="exit" presetSubtype="0" fill="hold" grpId="1" nodeType="withEffect">
                                  <p:stCondLst>
                                    <p:cond delay="0"/>
                                  </p:stCondLst>
                                  <p:childTnLst>
                                    <p:set>
                                      <p:cBhvr>
                                        <p:cTn id="98" dur="1" fill="hold">
                                          <p:stCondLst>
                                            <p:cond delay="0"/>
                                          </p:stCondLst>
                                        </p:cTn>
                                        <p:tgtEl>
                                          <p:spTgt spid="43"/>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9"/>
                                        </p:tgtEl>
                                        <p:attrNameLst>
                                          <p:attrName>style.visibility</p:attrName>
                                        </p:attrNameLst>
                                      </p:cBhvr>
                                      <p:to>
                                        <p:strVal val="hidden"/>
                                      </p:to>
                                    </p:set>
                                  </p:childTnLst>
                                </p:cTn>
                              </p:par>
                              <p:par>
                                <p:cTn id="101" presetID="1" presetClass="exit" presetSubtype="0" fill="hold" grpId="1" nodeType="withEffect">
                                  <p:stCondLst>
                                    <p:cond delay="0"/>
                                  </p:stCondLst>
                                  <p:childTnLst>
                                    <p:set>
                                      <p:cBhvr>
                                        <p:cTn id="102"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3" fill="hold" display="0">
                  <p:stCondLst>
                    <p:cond evt="onBegin" delay="0">
                      <p:tn val="41"/>
                    </p:cond>
                  </p:stCondLst>
                  <p:endCondLst>
                    <p:cond evt="onStopAudio" delay="0">
                      <p:tgtEl>
                        <p:sldTgt/>
                      </p:tgtEl>
                    </p:cond>
                  </p:endCondLst>
                </p:cTn>
                <p:tgtEl>
                  <p:spTgt spid="19"/>
                </p:tgtEl>
              </p:cMediaNode>
            </p:video>
          </p:childTnLst>
        </p:cTn>
      </p:par>
    </p:tnLst>
    <p:bldLst>
      <p:bldP spid="4" grpId="0" animBg="1"/>
      <p:bldP spid="7" grpId="0" animBg="1"/>
      <p:bldP spid="8" grpId="0" animBg="1"/>
      <p:bldP spid="16" grpId="0" animBg="1"/>
      <p:bldP spid="5" grpId="0" animBg="1"/>
      <p:bldP spid="6" grpId="0" animBg="1"/>
      <p:bldP spid="10" grpId="0" animBg="1"/>
      <p:bldP spid="18" grpId="0" animBg="1"/>
      <p:bldP spid="20" grpId="0" animBg="1"/>
      <p:bldP spid="21" grpId="0" animBg="1"/>
      <p:bldP spid="21" grpId="1" animBg="1"/>
      <p:bldP spid="36" grpId="0" animBg="1"/>
      <p:bldP spid="36" grpId="1" animBg="1"/>
      <p:bldP spid="37" grpId="0" animBg="1"/>
      <p:bldP spid="37" grpId="1" animBg="1"/>
      <p:bldP spid="39" grpId="0" animBg="1"/>
      <p:bldP spid="39" grpId="1" animBg="1"/>
      <p:bldP spid="41" grpId="0" animBg="1"/>
      <p:bldP spid="41" grpId="1" animBg="1"/>
      <p:bldP spid="43" grpId="0" animBg="1"/>
      <p:bldP spid="43" grpId="1" animBg="1"/>
      <p:bldP spid="46" grpId="0" animBg="1"/>
      <p:bldP spid="46" grpId="1" animBg="1"/>
      <p:bldP spid="48" grpId="0" animBg="1"/>
      <p:bldP spid="4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AEBAA1-16B8-741B-0C8D-A5A66C9F09D5}"/>
              </a:ext>
            </a:extLst>
          </p:cNvPr>
          <p:cNvSpPr>
            <a:spLocks noGrp="1"/>
          </p:cNvSpPr>
          <p:nvPr>
            <p:ph type="body" sz="quarter" idx="11"/>
          </p:nvPr>
        </p:nvSpPr>
        <p:spPr/>
        <p:txBody>
          <a:bodyPr/>
          <a:lstStyle/>
          <a:p>
            <a:r>
              <a:rPr lang="en-US" dirty="0"/>
              <a:t>Phase 4: Close the Loop</a:t>
            </a:r>
          </a:p>
        </p:txBody>
      </p:sp>
      <p:pic>
        <p:nvPicPr>
          <p:cNvPr id="4" name="Picture 3" descr="A screenshot of a computer&#10;&#10;AI-generated content may be incorrect.">
            <a:extLst>
              <a:ext uri="{FF2B5EF4-FFF2-40B4-BE49-F238E27FC236}">
                <a16:creationId xmlns:a16="http://schemas.microsoft.com/office/drawing/2014/main" id="{CC2173D3-D730-329C-B24D-6BBA2E998E95}"/>
              </a:ext>
            </a:extLst>
          </p:cNvPr>
          <p:cNvPicPr>
            <a:picLocks noChangeAspect="1"/>
          </p:cNvPicPr>
          <p:nvPr/>
        </p:nvPicPr>
        <p:blipFill>
          <a:blip r:embed="rId3"/>
          <a:stretch>
            <a:fillRect/>
          </a:stretch>
        </p:blipFill>
        <p:spPr>
          <a:xfrm>
            <a:off x="2286000" y="6032500"/>
            <a:ext cx="19812000" cy="5867400"/>
          </a:xfrm>
          <a:prstGeom prst="rect">
            <a:avLst/>
          </a:prstGeom>
        </p:spPr>
      </p:pic>
      <p:sp>
        <p:nvSpPr>
          <p:cNvPr id="210" name="LoopText"/>
          <p:cNvSpPr/>
          <p:nvPr/>
        </p:nvSpPr>
        <p:spPr>
          <a:xfrm>
            <a:off x="1981200" y="2984500"/>
            <a:ext cx="9652000" cy="2895600"/>
          </a:xfrm>
          <a:prstGeom prst="rect">
            <a:avLst/>
          </a:prstGeom>
          <a:noFill/>
        </p:spPr>
        <p:txBody>
          <a:bodyPr wrap="square" lIns="91440" rIns="91440" anchor="t"/>
          <a:lstStyle/>
          <a:p>
            <a:pPr algn="l">
              <a:buNone/>
            </a:pPr>
            <a:r>
              <a:rPr lang="en-US" sz="2800" b="1" dirty="0">
                <a:solidFill>
                  <a:srgbClr val="000000"/>
                </a:solidFill>
              </a:rPr>
              <a:t>Results propagate back to the Cameo model, closing the loop:</a:t>
            </a:r>
          </a:p>
          <a:p>
            <a:pPr marL="228600" indent="-228600" algn="l">
              <a:spcBef>
                <a:spcPts val="600"/>
              </a:spcBef>
              <a:buNone/>
            </a:pPr>
            <a:r>
              <a:rPr lang="en-US" sz="2800" b="1" dirty="0">
                <a:solidFill>
                  <a:srgbClr val="C82506"/>
                </a:solidFill>
              </a:rPr>
              <a:t>▸  </a:t>
            </a:r>
            <a:r>
              <a:rPr lang="en-US" sz="2800" dirty="0">
                <a:solidFill>
                  <a:srgbClr val="000000"/>
                </a:solidFill>
              </a:rPr>
              <a:t>Each requirement's verification status is updated: pass, fail, or partial.</a:t>
            </a:r>
          </a:p>
          <a:p>
            <a:pPr marL="228600" indent="-228600" algn="l">
              <a:spcBef>
                <a:spcPts val="600"/>
              </a:spcBef>
              <a:buNone/>
            </a:pPr>
            <a:r>
              <a:rPr lang="en-US" sz="2800" b="1" dirty="0">
                <a:solidFill>
                  <a:srgbClr val="C82506"/>
                </a:solidFill>
              </a:rPr>
              <a:t>▸  </a:t>
            </a:r>
            <a:r>
              <a:rPr lang="en-US" sz="2800" dirty="0">
                <a:solidFill>
                  <a:srgbClr val="000000"/>
                </a:solidFill>
              </a:rPr>
              <a:t>The verification outcomes now reflected in the requirements table.</a:t>
            </a:r>
            <a:endParaRPr lang="en-US" sz="2400" dirty="0">
              <a:solidFill>
                <a:srgbClr val="000000"/>
              </a:solidFill>
            </a:endParaRPr>
          </a:p>
        </p:txBody>
      </p:sp>
      <p:sp>
        <p:nvSpPr>
          <p:cNvPr id="211" name="Callout"/>
          <p:cNvSpPr/>
          <p:nvPr/>
        </p:nvSpPr>
        <p:spPr>
          <a:xfrm>
            <a:off x="12700000" y="2445043"/>
            <a:ext cx="9398000" cy="3238500"/>
          </a:xfrm>
          <a:prstGeom prst="roundRect">
            <a:avLst/>
          </a:prstGeom>
          <a:solidFill>
            <a:srgbClr val="FFFFFF"/>
          </a:solidFill>
          <a:ln w="63500">
            <a:solidFill>
              <a:schemeClr val="tx1"/>
            </a:solidFill>
          </a:ln>
        </p:spPr>
        <p:txBody>
          <a:bodyPr wrap="square" lIns="91440" rIns="91440" anchor="ctr"/>
          <a:lstStyle/>
          <a:p>
            <a:pPr algn="ctr">
              <a:buNone/>
            </a:pPr>
            <a:r>
              <a:rPr lang="en-US" sz="3200" b="1" dirty="0">
                <a:solidFill>
                  <a:srgbClr val="C82506"/>
                </a:solidFill>
              </a:rPr>
              <a:t>Bidirectional traceability</a:t>
            </a:r>
          </a:p>
          <a:p>
            <a:pPr algn="ctr">
              <a:spcBef>
                <a:spcPts val="400"/>
              </a:spcBef>
              <a:buNone/>
            </a:pPr>
            <a:r>
              <a:rPr lang="en-US" sz="3200" dirty="0">
                <a:solidFill>
                  <a:srgbClr val="000000"/>
                </a:solidFill>
              </a:rPr>
              <a:t>Requirement definition, digital twin evaluation, and verification status stay linked within the system model.</a:t>
            </a:r>
          </a:p>
        </p:txBody>
      </p:sp>
      <p:sp>
        <p:nvSpPr>
          <p:cNvPr id="212" name="Caption"/>
          <p:cNvSpPr/>
          <p:nvPr/>
        </p:nvSpPr>
        <p:spPr>
          <a:xfrm>
            <a:off x="2286000" y="12039600"/>
            <a:ext cx="19812000" cy="558800"/>
          </a:xfrm>
          <a:prstGeom prst="rect">
            <a:avLst/>
          </a:prstGeom>
          <a:noFill/>
        </p:spPr>
        <p:txBody>
          <a:bodyPr wrap="square" lIns="91440" rIns="91440" anchor="t"/>
          <a:lstStyle/>
          <a:p>
            <a:pPr algn="ctr"/>
            <a:r>
              <a:rPr lang="en-US" sz="2000" i="1" dirty="0">
                <a:solidFill>
                  <a:srgbClr val="666666"/>
                </a:solidFill>
              </a:rPr>
              <a:t>Requirement verification status updated in Cameo Systems Modeler</a:t>
            </a:r>
          </a:p>
        </p:txBody>
      </p:sp>
      <p:sp>
        <p:nvSpPr>
          <p:cNvPr id="2" name="PageNumber">
            <a:extLst>
              <a:ext uri="{FF2B5EF4-FFF2-40B4-BE49-F238E27FC236}">
                <a16:creationId xmlns:a16="http://schemas.microsoft.com/office/drawing/2014/main" id="{79D1B86D-14E8-4319-AF73-E76997825471}"/>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13</a:t>
            </a:r>
          </a:p>
        </p:txBody>
      </p:sp>
    </p:spTree>
    <p:extLst>
      <p:ext uri="{BB962C8B-B14F-4D97-AF65-F5344CB8AC3E}">
        <p14:creationId xmlns:p14="http://schemas.microsoft.com/office/powerpoint/2010/main" val="9184664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1"/>
                                        </p:tgtEl>
                                        <p:attrNameLst>
                                          <p:attrName>style.visibility</p:attrName>
                                        </p:attrNameLst>
                                      </p:cBhvr>
                                      <p:to>
                                        <p:strVal val="visible"/>
                                      </p:to>
                                    </p:set>
                                    <p:anim calcmode="lin" valueType="num">
                                      <p:cBhvr additive="base">
                                        <p:cTn id="7" dur="500" fill="hold"/>
                                        <p:tgtEl>
                                          <p:spTgt spid="211"/>
                                        </p:tgtEl>
                                        <p:attrNameLst>
                                          <p:attrName>ppt_x</p:attrName>
                                        </p:attrNameLst>
                                      </p:cBhvr>
                                      <p:tavLst>
                                        <p:tav tm="0">
                                          <p:val>
                                            <p:strVal val="#ppt_x"/>
                                          </p:val>
                                        </p:tav>
                                        <p:tav tm="100000">
                                          <p:val>
                                            <p:strVal val="#ppt_x"/>
                                          </p:val>
                                        </p:tav>
                                      </p:tavLst>
                                    </p:anim>
                                    <p:anim calcmode="lin" valueType="num">
                                      <p:cBhvr additive="base">
                                        <p:cTn id="8" dur="500" fill="hold"/>
                                        <p:tgtEl>
                                          <p:spTgt spid="2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C8120F-60AC-6F8D-AE93-C5089F1033CD}"/>
              </a:ext>
            </a:extLst>
          </p:cNvPr>
          <p:cNvSpPr>
            <a:spLocks noGrp="1"/>
          </p:cNvSpPr>
          <p:nvPr>
            <p:ph type="body" sz="quarter" idx="11"/>
          </p:nvPr>
        </p:nvSpPr>
        <p:spPr/>
        <p:txBody>
          <a:bodyPr/>
          <a:lstStyle/>
          <a:p>
            <a:r>
              <a:rPr lang="en-US" dirty="0"/>
              <a:t>Conclusions &amp; Future Work</a:t>
            </a:r>
          </a:p>
        </p:txBody>
      </p:sp>
      <p:sp>
        <p:nvSpPr>
          <p:cNvPr id="220" name="FutureWork"/>
          <p:cNvSpPr/>
          <p:nvPr/>
        </p:nvSpPr>
        <p:spPr>
          <a:xfrm>
            <a:off x="13842999" y="8108778"/>
            <a:ext cx="9398000" cy="4082878"/>
          </a:xfrm>
          <a:prstGeom prst="roundRect">
            <a:avLst/>
          </a:prstGeom>
          <a:solidFill>
            <a:srgbClr val="F5F6F7"/>
          </a:solidFill>
          <a:ln w="9525">
            <a:solidFill>
              <a:srgbClr val="DCDEE0"/>
            </a:solidFill>
          </a:ln>
          <a:effectLst>
            <a:outerShdw blurRad="40640" dist="20320" dir="5400000" rotWithShape="0">
              <a:srgbClr val="000000">
                <a:alpha val="16000"/>
              </a:srgbClr>
            </a:outerShdw>
          </a:effectLst>
        </p:spPr>
        <p:txBody>
          <a:bodyPr wrap="square" lIns="355600" tIns="254000" rIns="304800" bIns="203200" anchor="ctr"/>
          <a:lstStyle/>
          <a:p>
            <a:pPr algn="l">
              <a:buNone/>
            </a:pPr>
            <a:r>
              <a:rPr lang="en-US" sz="3600" b="1" dirty="0">
                <a:solidFill>
                  <a:srgbClr val="C82506"/>
                </a:solidFill>
              </a:rPr>
              <a:t>Future work</a:t>
            </a:r>
          </a:p>
          <a:p>
            <a:pPr marL="342900" indent="-342900" algn="l">
              <a:spcBef>
                <a:spcPts val="600"/>
              </a:spcBef>
              <a:buNone/>
            </a:pPr>
            <a:r>
              <a:rPr lang="en-US" sz="2400" b="1" dirty="0">
                <a:solidFill>
                  <a:srgbClr val="C82506"/>
                </a:solidFill>
              </a:rPr>
              <a:t>▸  </a:t>
            </a:r>
            <a:r>
              <a:rPr lang="en-US" sz="2400" dirty="0">
                <a:solidFill>
                  <a:srgbClr val="000000"/>
                </a:solidFill>
              </a:rPr>
              <a:t>Extend to more functional verification scenarios, including navigation performance assessment.</a:t>
            </a:r>
          </a:p>
          <a:p>
            <a:pPr marL="342900" indent="-342900" algn="l">
              <a:spcBef>
                <a:spcPts val="600"/>
              </a:spcBef>
              <a:buNone/>
            </a:pPr>
            <a:r>
              <a:rPr lang="en-US" sz="2400" b="1" dirty="0">
                <a:solidFill>
                  <a:srgbClr val="C82506"/>
                </a:solidFill>
              </a:rPr>
              <a:t>▸  </a:t>
            </a:r>
            <a:r>
              <a:rPr lang="en-US" sz="2400" dirty="0">
                <a:solidFill>
                  <a:srgbClr val="000000"/>
                </a:solidFill>
              </a:rPr>
              <a:t>Apply the workflow to more complex systems with larger requirement sets.</a:t>
            </a:r>
          </a:p>
          <a:p>
            <a:pPr marL="342900" indent="-342900" algn="l">
              <a:spcBef>
                <a:spcPts val="600"/>
              </a:spcBef>
              <a:buNone/>
            </a:pPr>
            <a:r>
              <a:rPr lang="en-US" sz="2400" b="1" dirty="0">
                <a:solidFill>
                  <a:srgbClr val="C82506"/>
                </a:solidFill>
              </a:rPr>
              <a:t>▸  </a:t>
            </a:r>
            <a:r>
              <a:rPr lang="en-US" sz="2400" dirty="0">
                <a:solidFill>
                  <a:srgbClr val="000000"/>
                </a:solidFill>
              </a:rPr>
              <a:t>Support interdependent verification functions across those systems.</a:t>
            </a:r>
          </a:p>
        </p:txBody>
      </p:sp>
      <p:sp>
        <p:nvSpPr>
          <p:cNvPr id="230" name="secHdr"/>
          <p:cNvSpPr/>
          <p:nvPr/>
        </p:nvSpPr>
        <p:spPr>
          <a:xfrm>
            <a:off x="1483497" y="2215978"/>
            <a:ext cx="11430000" cy="736600"/>
          </a:xfrm>
          <a:prstGeom prst="rect">
            <a:avLst/>
          </a:prstGeom>
          <a:noFill/>
          <a:ln>
            <a:noFill/>
          </a:ln>
        </p:spPr>
        <p:txBody>
          <a:bodyPr lIns="0" tIns="0" bIns="0" anchor="ctr"/>
          <a:lstStyle/>
          <a:p>
            <a:pPr algn="l"/>
            <a:r>
              <a:rPr lang="en-US" sz="3600" b="1" dirty="0">
                <a:solidFill>
                  <a:srgbClr val="000000"/>
                </a:solidFill>
              </a:rPr>
              <a:t>MBSE + Digital Twin: 4 Gaps Closed</a:t>
            </a:r>
          </a:p>
        </p:txBody>
      </p:sp>
      <p:sp>
        <p:nvSpPr>
          <p:cNvPr id="231" name="card0"/>
          <p:cNvSpPr/>
          <p:nvPr/>
        </p:nvSpPr>
        <p:spPr>
          <a:xfrm>
            <a:off x="1483497" y="3155778"/>
            <a:ext cx="11430000" cy="1905000"/>
          </a:xfrm>
          <a:prstGeom prst="roundRect">
            <a:avLst>
              <a:gd name="adj" fmla="val 6000"/>
            </a:avLst>
          </a:prstGeom>
          <a:solidFill>
            <a:srgbClr val="FFFFFF"/>
          </a:solidFill>
          <a:ln w="9525">
            <a:solidFill>
              <a:srgbClr val="DCDEE0"/>
            </a:solidFill>
          </a:ln>
          <a:effectLst>
            <a:outerShdw blurRad="40640" dist="20320" dir="5400000" rotWithShape="0">
              <a:srgbClr val="000000">
                <a:alpha val="18000"/>
              </a:srgbClr>
            </a:outerShdw>
          </a:effectLst>
        </p:spPr>
        <p:txBody>
          <a:bodyPr/>
          <a:lstStyle/>
          <a:p>
            <a:endParaRPr/>
          </a:p>
        </p:txBody>
      </p:sp>
      <p:sp>
        <p:nvSpPr>
          <p:cNvPr id="232" name="chip0"/>
          <p:cNvSpPr/>
          <p:nvPr/>
        </p:nvSpPr>
        <p:spPr>
          <a:xfrm>
            <a:off x="1686697" y="3320878"/>
            <a:ext cx="3022600" cy="1574800"/>
          </a:xfrm>
          <a:prstGeom prst="roundRect">
            <a:avLst>
              <a:gd name="adj" fmla="val 8000"/>
            </a:avLst>
          </a:prstGeom>
          <a:solidFill>
            <a:srgbClr val="C82506"/>
          </a:solidFill>
          <a:ln>
            <a:noFill/>
          </a:ln>
        </p:spPr>
        <p:txBody>
          <a:bodyPr lIns="36000" tIns="9000" rIns="36000" bIns="9000" anchor="ctr"/>
          <a:lstStyle/>
          <a:p>
            <a:pPr algn="ctr"/>
            <a:r>
              <a:rPr lang="en-US" sz="2800" b="1" dirty="0">
                <a:solidFill>
                  <a:srgbClr val="FFFFFF"/>
                </a:solidFill>
              </a:rPr>
              <a:t>Abstraction Gap</a:t>
            </a:r>
          </a:p>
        </p:txBody>
      </p:sp>
      <p:sp>
        <p:nvSpPr>
          <p:cNvPr id="233" name="arr0"/>
          <p:cNvSpPr/>
          <p:nvPr/>
        </p:nvSpPr>
        <p:spPr>
          <a:xfrm>
            <a:off x="4836297" y="3866978"/>
            <a:ext cx="584200" cy="482600"/>
          </a:xfrm>
          <a:prstGeom prst="rightArrow">
            <a:avLst/>
          </a:prstGeom>
          <a:solidFill>
            <a:srgbClr val="C82506"/>
          </a:solidFill>
          <a:ln>
            <a:noFill/>
          </a:ln>
        </p:spPr>
        <p:txBody>
          <a:bodyPr/>
          <a:lstStyle/>
          <a:p>
            <a:endParaRPr/>
          </a:p>
        </p:txBody>
      </p:sp>
      <p:sp>
        <p:nvSpPr>
          <p:cNvPr id="234" name="res0"/>
          <p:cNvSpPr/>
          <p:nvPr/>
        </p:nvSpPr>
        <p:spPr>
          <a:xfrm>
            <a:off x="5649097" y="3257378"/>
            <a:ext cx="7061200" cy="1701800"/>
          </a:xfrm>
          <a:prstGeom prst="rect">
            <a:avLst/>
          </a:prstGeom>
          <a:noFill/>
          <a:ln>
            <a:noFill/>
          </a:ln>
        </p:spPr>
        <p:txBody>
          <a:bodyPr wrap="square" lIns="0" tIns="0" rIns="18000" bIns="0" anchor="ctr"/>
          <a:lstStyle/>
          <a:p>
            <a:pPr algn="l">
              <a:lnSpc>
                <a:spcPct val="106000"/>
              </a:lnSpc>
            </a:pPr>
            <a:r>
              <a:rPr lang="en-US" sz="2400" dirty="0">
                <a:solidFill>
                  <a:srgbClr val="1A1A1A"/>
                </a:solidFill>
              </a:rPr>
              <a:t>ReqIF carries requirements into the digital twin as executable artifacts, with parameters and runtime behavior made explicit.</a:t>
            </a:r>
          </a:p>
        </p:txBody>
      </p:sp>
      <p:sp>
        <p:nvSpPr>
          <p:cNvPr id="235" name="card1"/>
          <p:cNvSpPr/>
          <p:nvPr/>
        </p:nvSpPr>
        <p:spPr>
          <a:xfrm>
            <a:off x="1483497" y="5276678"/>
            <a:ext cx="11430000" cy="1905000"/>
          </a:xfrm>
          <a:prstGeom prst="roundRect">
            <a:avLst>
              <a:gd name="adj" fmla="val 6000"/>
            </a:avLst>
          </a:prstGeom>
          <a:solidFill>
            <a:srgbClr val="FFFFFF"/>
          </a:solidFill>
          <a:ln w="9525">
            <a:solidFill>
              <a:srgbClr val="DCDEE0"/>
            </a:solidFill>
          </a:ln>
          <a:effectLst>
            <a:outerShdw blurRad="40640" dist="20320" dir="5400000" rotWithShape="0">
              <a:srgbClr val="000000">
                <a:alpha val="18000"/>
              </a:srgbClr>
            </a:outerShdw>
          </a:effectLst>
        </p:spPr>
        <p:txBody>
          <a:bodyPr/>
          <a:lstStyle/>
          <a:p>
            <a:endParaRPr/>
          </a:p>
        </p:txBody>
      </p:sp>
      <p:sp>
        <p:nvSpPr>
          <p:cNvPr id="236" name="chip1"/>
          <p:cNvSpPr/>
          <p:nvPr/>
        </p:nvSpPr>
        <p:spPr>
          <a:xfrm>
            <a:off x="1686697" y="5441778"/>
            <a:ext cx="3022600" cy="1574800"/>
          </a:xfrm>
          <a:prstGeom prst="roundRect">
            <a:avLst>
              <a:gd name="adj" fmla="val 8000"/>
            </a:avLst>
          </a:prstGeom>
          <a:solidFill>
            <a:srgbClr val="C82506"/>
          </a:solidFill>
          <a:ln>
            <a:noFill/>
          </a:ln>
        </p:spPr>
        <p:txBody>
          <a:bodyPr lIns="36000" tIns="9000" rIns="36000" bIns="9000" anchor="ctr"/>
          <a:lstStyle/>
          <a:p>
            <a:pPr algn="ctr"/>
            <a:r>
              <a:rPr lang="en-US" sz="2800" b="1" dirty="0">
                <a:solidFill>
                  <a:srgbClr val="FFFFFF"/>
                </a:solidFill>
              </a:rPr>
              <a:t>Fragmented Processes</a:t>
            </a:r>
          </a:p>
        </p:txBody>
      </p:sp>
      <p:sp>
        <p:nvSpPr>
          <p:cNvPr id="237" name="arr1"/>
          <p:cNvSpPr/>
          <p:nvPr/>
        </p:nvSpPr>
        <p:spPr>
          <a:xfrm>
            <a:off x="4836297" y="5987878"/>
            <a:ext cx="584200" cy="482600"/>
          </a:xfrm>
          <a:prstGeom prst="rightArrow">
            <a:avLst/>
          </a:prstGeom>
          <a:solidFill>
            <a:srgbClr val="C82506"/>
          </a:solidFill>
          <a:ln>
            <a:noFill/>
          </a:ln>
        </p:spPr>
        <p:txBody>
          <a:bodyPr/>
          <a:lstStyle/>
          <a:p>
            <a:endParaRPr/>
          </a:p>
        </p:txBody>
      </p:sp>
      <p:sp>
        <p:nvSpPr>
          <p:cNvPr id="238" name="res1"/>
          <p:cNvSpPr/>
          <p:nvPr/>
        </p:nvSpPr>
        <p:spPr>
          <a:xfrm>
            <a:off x="5649097" y="5378278"/>
            <a:ext cx="7061200" cy="1701800"/>
          </a:xfrm>
          <a:prstGeom prst="rect">
            <a:avLst/>
          </a:prstGeom>
          <a:noFill/>
          <a:ln>
            <a:noFill/>
          </a:ln>
        </p:spPr>
        <p:txBody>
          <a:bodyPr wrap="square" lIns="0" tIns="0" rIns="18000" bIns="0" anchor="ctr"/>
          <a:lstStyle/>
          <a:p>
            <a:pPr algn="l">
              <a:lnSpc>
                <a:spcPct val="106000"/>
              </a:lnSpc>
            </a:pPr>
            <a:r>
              <a:rPr lang="en-US" sz="2400" dirty="0">
                <a:solidFill>
                  <a:srgbClr val="1A1A1A"/>
                </a:solidFill>
              </a:rPr>
              <a:t>A single structured workflow runs verification inside MBSE, replacing parallel, offline, and manual checks.</a:t>
            </a:r>
          </a:p>
        </p:txBody>
      </p:sp>
      <p:sp>
        <p:nvSpPr>
          <p:cNvPr id="239" name="card2"/>
          <p:cNvSpPr/>
          <p:nvPr/>
        </p:nvSpPr>
        <p:spPr>
          <a:xfrm>
            <a:off x="1483497" y="7397578"/>
            <a:ext cx="11430000" cy="1905000"/>
          </a:xfrm>
          <a:prstGeom prst="roundRect">
            <a:avLst>
              <a:gd name="adj" fmla="val 6000"/>
            </a:avLst>
          </a:prstGeom>
          <a:solidFill>
            <a:srgbClr val="FFFFFF"/>
          </a:solidFill>
          <a:ln w="9525">
            <a:solidFill>
              <a:srgbClr val="DCDEE0"/>
            </a:solidFill>
          </a:ln>
          <a:effectLst>
            <a:outerShdw blurRad="40640" dist="20320" dir="5400000" rotWithShape="0">
              <a:srgbClr val="000000">
                <a:alpha val="18000"/>
              </a:srgbClr>
            </a:outerShdw>
          </a:effectLst>
        </p:spPr>
        <p:txBody>
          <a:bodyPr/>
          <a:lstStyle/>
          <a:p>
            <a:endParaRPr/>
          </a:p>
        </p:txBody>
      </p:sp>
      <p:sp>
        <p:nvSpPr>
          <p:cNvPr id="240" name="chip2"/>
          <p:cNvSpPr/>
          <p:nvPr/>
        </p:nvSpPr>
        <p:spPr>
          <a:xfrm>
            <a:off x="1686697" y="7562678"/>
            <a:ext cx="3022600" cy="1574800"/>
          </a:xfrm>
          <a:prstGeom prst="roundRect">
            <a:avLst>
              <a:gd name="adj" fmla="val 8000"/>
            </a:avLst>
          </a:prstGeom>
          <a:solidFill>
            <a:srgbClr val="C82506"/>
          </a:solidFill>
          <a:ln>
            <a:noFill/>
          </a:ln>
        </p:spPr>
        <p:txBody>
          <a:bodyPr lIns="36000" tIns="9000" rIns="36000" bIns="9000" anchor="ctr"/>
          <a:lstStyle/>
          <a:p>
            <a:pPr algn="ctr"/>
            <a:r>
              <a:rPr lang="en-US" sz="2800" b="1" dirty="0">
                <a:solidFill>
                  <a:srgbClr val="FFFFFF"/>
                </a:solidFill>
              </a:rPr>
              <a:t>Externalized Logic</a:t>
            </a:r>
          </a:p>
        </p:txBody>
      </p:sp>
      <p:sp>
        <p:nvSpPr>
          <p:cNvPr id="241" name="arr2"/>
          <p:cNvSpPr/>
          <p:nvPr/>
        </p:nvSpPr>
        <p:spPr>
          <a:xfrm>
            <a:off x="4836297" y="8108778"/>
            <a:ext cx="584200" cy="482600"/>
          </a:xfrm>
          <a:prstGeom prst="rightArrow">
            <a:avLst/>
          </a:prstGeom>
          <a:solidFill>
            <a:srgbClr val="C82506"/>
          </a:solidFill>
          <a:ln>
            <a:noFill/>
          </a:ln>
        </p:spPr>
        <p:txBody>
          <a:bodyPr/>
          <a:lstStyle/>
          <a:p>
            <a:endParaRPr/>
          </a:p>
        </p:txBody>
      </p:sp>
      <p:sp>
        <p:nvSpPr>
          <p:cNvPr id="242" name="res2"/>
          <p:cNvSpPr/>
          <p:nvPr/>
        </p:nvSpPr>
        <p:spPr>
          <a:xfrm>
            <a:off x="5649097" y="7499178"/>
            <a:ext cx="7061200" cy="1701800"/>
          </a:xfrm>
          <a:prstGeom prst="rect">
            <a:avLst/>
          </a:prstGeom>
          <a:noFill/>
          <a:ln>
            <a:noFill/>
          </a:ln>
        </p:spPr>
        <p:txBody>
          <a:bodyPr wrap="square" lIns="0" tIns="0" rIns="18000" bIns="0" anchor="ctr"/>
          <a:lstStyle/>
          <a:p>
            <a:pPr algn="l">
              <a:lnSpc>
                <a:spcPct val="106000"/>
              </a:lnSpc>
            </a:pPr>
            <a:r>
              <a:rPr lang="en-US" sz="2400" dirty="0">
                <a:solidFill>
                  <a:srgbClr val="1A1A1A"/>
                </a:solidFill>
              </a:rPr>
              <a:t>“Implemented By” and “Verified By” links keep evaluation tied to the model, preserving the digital thread.</a:t>
            </a:r>
          </a:p>
        </p:txBody>
      </p:sp>
      <p:sp>
        <p:nvSpPr>
          <p:cNvPr id="243" name="card3"/>
          <p:cNvSpPr/>
          <p:nvPr/>
        </p:nvSpPr>
        <p:spPr>
          <a:xfrm>
            <a:off x="1483497" y="9518478"/>
            <a:ext cx="11430000" cy="1905000"/>
          </a:xfrm>
          <a:prstGeom prst="roundRect">
            <a:avLst>
              <a:gd name="adj" fmla="val 6000"/>
            </a:avLst>
          </a:prstGeom>
          <a:solidFill>
            <a:srgbClr val="FFFFFF"/>
          </a:solidFill>
          <a:ln w="9525">
            <a:solidFill>
              <a:srgbClr val="DCDEE0"/>
            </a:solidFill>
          </a:ln>
          <a:effectLst>
            <a:outerShdw blurRad="40640" dist="20320" dir="5400000" rotWithShape="0">
              <a:srgbClr val="000000">
                <a:alpha val="18000"/>
              </a:srgbClr>
            </a:outerShdw>
          </a:effectLst>
        </p:spPr>
        <p:txBody>
          <a:bodyPr/>
          <a:lstStyle/>
          <a:p>
            <a:endParaRPr/>
          </a:p>
        </p:txBody>
      </p:sp>
      <p:sp>
        <p:nvSpPr>
          <p:cNvPr id="244" name="chip3"/>
          <p:cNvSpPr/>
          <p:nvPr/>
        </p:nvSpPr>
        <p:spPr>
          <a:xfrm>
            <a:off x="1686697" y="9683578"/>
            <a:ext cx="3022600" cy="1574800"/>
          </a:xfrm>
          <a:prstGeom prst="roundRect">
            <a:avLst>
              <a:gd name="adj" fmla="val 8000"/>
            </a:avLst>
          </a:prstGeom>
          <a:solidFill>
            <a:srgbClr val="C82506"/>
          </a:solidFill>
          <a:ln>
            <a:noFill/>
          </a:ln>
        </p:spPr>
        <p:txBody>
          <a:bodyPr lIns="36000" tIns="9000" rIns="36000" bIns="9000" anchor="ctr"/>
          <a:lstStyle/>
          <a:p>
            <a:pPr algn="ctr"/>
            <a:r>
              <a:rPr lang="en-US" sz="2800" b="1" dirty="0">
                <a:solidFill>
                  <a:srgbClr val="FFFFFF"/>
                </a:solidFill>
              </a:rPr>
              <a:t>No Closed Loop</a:t>
            </a:r>
          </a:p>
        </p:txBody>
      </p:sp>
      <p:sp>
        <p:nvSpPr>
          <p:cNvPr id="245" name="arr3"/>
          <p:cNvSpPr/>
          <p:nvPr/>
        </p:nvSpPr>
        <p:spPr>
          <a:xfrm>
            <a:off x="4836297" y="10229678"/>
            <a:ext cx="584200" cy="482600"/>
          </a:xfrm>
          <a:prstGeom prst="rightArrow">
            <a:avLst/>
          </a:prstGeom>
          <a:solidFill>
            <a:srgbClr val="C82506"/>
          </a:solidFill>
          <a:ln>
            <a:noFill/>
          </a:ln>
        </p:spPr>
        <p:txBody>
          <a:bodyPr/>
          <a:lstStyle/>
          <a:p>
            <a:endParaRPr/>
          </a:p>
        </p:txBody>
      </p:sp>
      <p:sp>
        <p:nvSpPr>
          <p:cNvPr id="246" name="res3"/>
          <p:cNvSpPr/>
          <p:nvPr/>
        </p:nvSpPr>
        <p:spPr>
          <a:xfrm>
            <a:off x="5649097" y="9620078"/>
            <a:ext cx="7061200" cy="1701800"/>
          </a:xfrm>
          <a:prstGeom prst="rect">
            <a:avLst/>
          </a:prstGeom>
          <a:noFill/>
          <a:ln>
            <a:noFill/>
          </a:ln>
        </p:spPr>
        <p:txBody>
          <a:bodyPr wrap="square" lIns="0" tIns="0" rIns="18000" bIns="0" anchor="ctr"/>
          <a:lstStyle/>
          <a:p>
            <a:pPr algn="l">
              <a:lnSpc>
                <a:spcPct val="106000"/>
              </a:lnSpc>
            </a:pPr>
            <a:r>
              <a:rPr lang="en-US" sz="2400" dirty="0">
                <a:solidFill>
                  <a:srgbClr val="1A1A1A"/>
                </a:solidFill>
              </a:rPr>
              <a:t>Verification results feed back to update the MBSE model - the closed-loop digital thread.</a:t>
            </a:r>
          </a:p>
        </p:txBody>
      </p:sp>
      <p:sp>
        <p:nvSpPr>
          <p:cNvPr id="250" name="figCap"/>
          <p:cNvSpPr/>
          <p:nvPr/>
        </p:nvSpPr>
        <p:spPr>
          <a:xfrm>
            <a:off x="13853297" y="7065617"/>
            <a:ext cx="9398000" cy="635000"/>
          </a:xfrm>
          <a:prstGeom prst="roundRect">
            <a:avLst>
              <a:gd name="adj" fmla="val 50000"/>
            </a:avLst>
          </a:prstGeom>
          <a:solidFill>
            <a:schemeClr val="bg1"/>
          </a:solidFill>
          <a:ln w="63500">
            <a:solidFill>
              <a:schemeClr val="tx1"/>
            </a:solidFill>
          </a:ln>
        </p:spPr>
        <p:txBody>
          <a:bodyPr lIns="18000" tIns="0" rIns="18000" bIns="0" anchor="ctr"/>
          <a:lstStyle/>
          <a:p>
            <a:pPr algn="ctr"/>
            <a:r>
              <a:rPr lang="en-US" sz="2400" b="1" i="1" dirty="0">
                <a:solidFill>
                  <a:schemeClr val="tx1"/>
                </a:solidFill>
              </a:rPr>
              <a:t>The closed-loop digital thread</a:t>
            </a:r>
          </a:p>
        </p:txBody>
      </p:sp>
      <p:sp>
        <p:nvSpPr>
          <p:cNvPr id="2" name="chk0">
            <a:extLst>
              <a:ext uri="{FF2B5EF4-FFF2-40B4-BE49-F238E27FC236}">
                <a16:creationId xmlns:a16="http://schemas.microsoft.com/office/drawing/2014/main" id="{26AACD8C-C48E-4814-9A6A-6345711CF10D}"/>
              </a:ext>
            </a:extLst>
          </p:cNvPr>
          <p:cNvSpPr/>
          <p:nvPr/>
        </p:nvSpPr>
        <p:spPr>
          <a:xfrm>
            <a:off x="4432300" y="3060700"/>
            <a:ext cx="558800" cy="558800"/>
          </a:xfrm>
          <a:prstGeom prst="ellipse">
            <a:avLst/>
          </a:prstGeom>
          <a:solidFill>
            <a:srgbClr val="00882B"/>
          </a:solidFill>
          <a:ln w="254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 name="chk1">
            <a:extLst>
              <a:ext uri="{FF2B5EF4-FFF2-40B4-BE49-F238E27FC236}">
                <a16:creationId xmlns:a16="http://schemas.microsoft.com/office/drawing/2014/main" id="{6093D2FA-17DF-427C-AE33-D3A443165A59}"/>
              </a:ext>
            </a:extLst>
          </p:cNvPr>
          <p:cNvSpPr/>
          <p:nvPr/>
        </p:nvSpPr>
        <p:spPr>
          <a:xfrm>
            <a:off x="4432300" y="5181600"/>
            <a:ext cx="558800" cy="558800"/>
          </a:xfrm>
          <a:prstGeom prst="ellipse">
            <a:avLst/>
          </a:prstGeom>
          <a:solidFill>
            <a:srgbClr val="00882B"/>
          </a:solidFill>
          <a:ln w="254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 name="chk2">
            <a:extLst>
              <a:ext uri="{FF2B5EF4-FFF2-40B4-BE49-F238E27FC236}">
                <a16:creationId xmlns:a16="http://schemas.microsoft.com/office/drawing/2014/main" id="{87A35AD1-1E63-49AC-9776-DA45AB85D061}"/>
              </a:ext>
            </a:extLst>
          </p:cNvPr>
          <p:cNvSpPr/>
          <p:nvPr/>
        </p:nvSpPr>
        <p:spPr>
          <a:xfrm>
            <a:off x="4432300" y="7302500"/>
            <a:ext cx="558800" cy="558800"/>
          </a:xfrm>
          <a:prstGeom prst="ellipse">
            <a:avLst/>
          </a:prstGeom>
          <a:solidFill>
            <a:srgbClr val="00882B"/>
          </a:solidFill>
          <a:ln w="254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 name="chk3">
            <a:extLst>
              <a:ext uri="{FF2B5EF4-FFF2-40B4-BE49-F238E27FC236}">
                <a16:creationId xmlns:a16="http://schemas.microsoft.com/office/drawing/2014/main" id="{9B083DAC-8494-4648-AFE5-429939D31425}"/>
              </a:ext>
            </a:extLst>
          </p:cNvPr>
          <p:cNvSpPr/>
          <p:nvPr/>
        </p:nvSpPr>
        <p:spPr>
          <a:xfrm>
            <a:off x="4432300" y="9423400"/>
            <a:ext cx="558800" cy="558800"/>
          </a:xfrm>
          <a:prstGeom prst="ellipse">
            <a:avLst/>
          </a:prstGeom>
          <a:solidFill>
            <a:srgbClr val="00882B"/>
          </a:solidFill>
          <a:ln w="254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251" name="Graphic 251" descr="Gap addressed check 1"/>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46600" y="3175000"/>
            <a:ext cx="330200" cy="330200"/>
          </a:xfrm>
          <a:prstGeom prst="rect">
            <a:avLst/>
          </a:prstGeom>
        </p:spPr>
      </p:pic>
      <p:pic>
        <p:nvPicPr>
          <p:cNvPr id="252" name="Graphic 252" descr="Gap addressed check 2"/>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46600" y="5295900"/>
            <a:ext cx="330200" cy="330200"/>
          </a:xfrm>
          <a:prstGeom prst="rect">
            <a:avLst/>
          </a:prstGeom>
        </p:spPr>
      </p:pic>
      <p:pic>
        <p:nvPicPr>
          <p:cNvPr id="253" name="Graphic 253" descr="Gap addressed check 3"/>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46600" y="7416800"/>
            <a:ext cx="330200" cy="330200"/>
          </a:xfrm>
          <a:prstGeom prst="rect">
            <a:avLst/>
          </a:prstGeom>
        </p:spPr>
      </p:pic>
      <p:pic>
        <p:nvPicPr>
          <p:cNvPr id="254" name="Graphic 254" descr="Gap addressed check 4"/>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46600" y="9537700"/>
            <a:ext cx="330200" cy="330200"/>
          </a:xfrm>
          <a:prstGeom prst="rect">
            <a:avLst/>
          </a:prstGeom>
        </p:spPr>
      </p:pic>
      <p:pic>
        <p:nvPicPr>
          <p:cNvPr id="8" name="Picture 7">
            <a:extLst>
              <a:ext uri="{FF2B5EF4-FFF2-40B4-BE49-F238E27FC236}">
                <a16:creationId xmlns:a16="http://schemas.microsoft.com/office/drawing/2014/main" id="{C7473B3B-5D6B-E5FA-C275-49A36D2E2C5D}"/>
              </a:ext>
            </a:extLst>
          </p:cNvPr>
          <p:cNvPicPr>
            <a:picLocks noChangeAspect="1"/>
          </p:cNvPicPr>
          <p:nvPr/>
        </p:nvPicPr>
        <p:blipFill>
          <a:blip r:embed="rId4"/>
          <a:stretch>
            <a:fillRect/>
          </a:stretch>
        </p:blipFill>
        <p:spPr>
          <a:xfrm>
            <a:off x="14850935" y="2504248"/>
            <a:ext cx="6695736" cy="4373448"/>
          </a:xfrm>
          <a:prstGeom prst="rect">
            <a:avLst/>
          </a:prstGeom>
        </p:spPr>
      </p:pic>
      <p:sp>
        <p:nvSpPr>
          <p:cNvPr id="4" name="PageNumber">
            <a:extLst>
              <a:ext uri="{FF2B5EF4-FFF2-40B4-BE49-F238E27FC236}">
                <a16:creationId xmlns:a16="http://schemas.microsoft.com/office/drawing/2014/main" id="{D3647DE9-2FA1-4328-8A86-D02C15F47482}"/>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14</a:t>
            </a:r>
          </a:p>
        </p:txBody>
      </p:sp>
    </p:spTree>
    <p:extLst>
      <p:ext uri="{BB962C8B-B14F-4D97-AF65-F5344CB8AC3E}">
        <p14:creationId xmlns:p14="http://schemas.microsoft.com/office/powerpoint/2010/main" val="34521213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0"/>
                                        </p:tgtEl>
                                        <p:attrNameLst>
                                          <p:attrName>style.visibility</p:attrName>
                                        </p:attrNameLst>
                                      </p:cBhvr>
                                      <p:to>
                                        <p:strVal val="visible"/>
                                      </p:to>
                                    </p:set>
                                    <p:anim calcmode="lin" valueType="num">
                                      <p:cBhvr additive="base">
                                        <p:cTn id="23" dur="500" fill="hold"/>
                                        <p:tgtEl>
                                          <p:spTgt spid="220"/>
                                        </p:tgtEl>
                                        <p:attrNameLst>
                                          <p:attrName>ppt_x</p:attrName>
                                        </p:attrNameLst>
                                      </p:cBhvr>
                                      <p:tavLst>
                                        <p:tav tm="0">
                                          <p:val>
                                            <p:strVal val="#ppt_x"/>
                                          </p:val>
                                        </p:tav>
                                        <p:tav tm="100000">
                                          <p:val>
                                            <p:strVal val="#ppt_x"/>
                                          </p:val>
                                        </p:tav>
                                      </p:tavLst>
                                    </p:anim>
                                    <p:anim calcmode="lin" valueType="num">
                                      <p:cBhvr additive="base">
                                        <p:cTn id="24" dur="500" fill="hold"/>
                                        <p:tgtEl>
                                          <p:spTgt spid="2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p:bldP spid="2" grpId="0" animBg="1"/>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370C65-32D3-77A5-CBF9-A9F586B2DAC1}"/>
              </a:ext>
            </a:extLst>
          </p:cNvPr>
          <p:cNvSpPr>
            <a:spLocks noGrp="1"/>
          </p:cNvSpPr>
          <p:nvPr>
            <p:ph type="body" sz="quarter" idx="11"/>
          </p:nvPr>
        </p:nvSpPr>
        <p:spPr>
          <a:xfrm>
            <a:off x="9503228" y="5599053"/>
            <a:ext cx="5377544" cy="2517893"/>
          </a:xfrm>
        </p:spPr>
        <p:txBody>
          <a:bodyPr/>
          <a:lstStyle/>
          <a:p>
            <a:pPr algn="ctr"/>
            <a:r>
              <a:rPr lang="en-US" dirty="0"/>
              <a:t>Thank You!</a:t>
            </a:r>
          </a:p>
          <a:p>
            <a:pPr algn="ctr"/>
            <a:r>
              <a:rPr lang="en-US" sz="4000" dirty="0"/>
              <a:t>Omar Zeki</a:t>
            </a:r>
          </a:p>
          <a:p>
            <a:pPr algn="ctr"/>
            <a:r>
              <a:rPr lang="en-US" sz="4000" dirty="0"/>
              <a:t>ozeki@gmu.edu</a:t>
            </a:r>
          </a:p>
          <a:p>
            <a:endParaRPr lang="en-US" sz="4000" dirty="0"/>
          </a:p>
        </p:txBody>
      </p:sp>
      <p:sp>
        <p:nvSpPr>
          <p:cNvPr id="4" name="PageNumber">
            <a:extLst>
              <a:ext uri="{FF2B5EF4-FFF2-40B4-BE49-F238E27FC236}">
                <a16:creationId xmlns:a16="http://schemas.microsoft.com/office/drawing/2014/main" id="{FEFBFE94-AF2A-470D-9FCA-E3F790364FD6}"/>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15</a:t>
            </a:r>
          </a:p>
        </p:txBody>
      </p:sp>
    </p:spTree>
    <p:extLst>
      <p:ext uri="{BB962C8B-B14F-4D97-AF65-F5344CB8AC3E}">
        <p14:creationId xmlns:p14="http://schemas.microsoft.com/office/powerpoint/2010/main" val="16613177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25EED5-9C35-BDBA-3F04-B8B1F0811880}"/>
              </a:ext>
            </a:extLst>
          </p:cNvPr>
          <p:cNvSpPr>
            <a:spLocks noGrp="1"/>
          </p:cNvSpPr>
          <p:nvPr>
            <p:ph type="body" sz="quarter" idx="11"/>
          </p:nvPr>
        </p:nvSpPr>
        <p:spPr/>
        <p:txBody>
          <a:bodyPr/>
          <a:lstStyle/>
          <a:p>
            <a:r>
              <a:rPr lang="en-US" dirty="0"/>
              <a:t>Backup: Full Test Case Results</a:t>
            </a:r>
          </a:p>
        </p:txBody>
      </p:sp>
      <p:graphicFrame>
        <p:nvGraphicFramePr>
          <p:cNvPr id="10" name="Table 9">
            <a:extLst>
              <a:ext uri="{FF2B5EF4-FFF2-40B4-BE49-F238E27FC236}">
                <a16:creationId xmlns:a16="http://schemas.microsoft.com/office/drawing/2014/main" id="{7CC8918C-1F81-B12E-D735-905DF7828912}"/>
              </a:ext>
            </a:extLst>
          </p:cNvPr>
          <p:cNvGraphicFramePr>
            <a:graphicFrameLocks noGrp="1"/>
          </p:cNvGraphicFramePr>
          <p:nvPr/>
        </p:nvGraphicFramePr>
        <p:xfrm>
          <a:off x="1270000" y="3175000"/>
          <a:ext cx="21844000" cy="9621182"/>
        </p:xfrm>
        <a:graphic>
          <a:graphicData uri="http://schemas.openxmlformats.org/drawingml/2006/table">
            <a:tbl>
              <a:tblPr/>
              <a:tblGrid>
                <a:gridCol w="4375973">
                  <a:extLst>
                    <a:ext uri="{9D8B030D-6E8A-4147-A177-3AD203B41FA5}">
                      <a16:colId xmlns:a16="http://schemas.microsoft.com/office/drawing/2014/main" val="1593331318"/>
                    </a:ext>
                  </a:extLst>
                </a:gridCol>
                <a:gridCol w="5810720">
                  <a:extLst>
                    <a:ext uri="{9D8B030D-6E8A-4147-A177-3AD203B41FA5}">
                      <a16:colId xmlns:a16="http://schemas.microsoft.com/office/drawing/2014/main" val="2840651147"/>
                    </a:ext>
                  </a:extLst>
                </a:gridCol>
                <a:gridCol w="4375973">
                  <a:extLst>
                    <a:ext uri="{9D8B030D-6E8A-4147-A177-3AD203B41FA5}">
                      <a16:colId xmlns:a16="http://schemas.microsoft.com/office/drawing/2014/main" val="3731254616"/>
                    </a:ext>
                  </a:extLst>
                </a:gridCol>
                <a:gridCol w="4375973">
                  <a:extLst>
                    <a:ext uri="{9D8B030D-6E8A-4147-A177-3AD203B41FA5}">
                      <a16:colId xmlns:a16="http://schemas.microsoft.com/office/drawing/2014/main" val="2650400679"/>
                    </a:ext>
                  </a:extLst>
                </a:gridCol>
                <a:gridCol w="2905361">
                  <a:extLst>
                    <a:ext uri="{9D8B030D-6E8A-4147-A177-3AD203B41FA5}">
                      <a16:colId xmlns:a16="http://schemas.microsoft.com/office/drawing/2014/main" val="3385226102"/>
                    </a:ext>
                  </a:extLst>
                </a:gridCol>
              </a:tblGrid>
              <a:tr h="741549">
                <a:tc>
                  <a:txBody>
                    <a:bodyPr/>
                    <a:lstStyle/>
                    <a:p>
                      <a:pPr algn="ctr" fontAlgn="base">
                        <a:lnSpc>
                          <a:spcPts val="1650"/>
                        </a:lnSpc>
                        <a:buNone/>
                      </a:pPr>
                      <a:r>
                        <a:rPr lang="en-US" sz="2000" b="1" i="0" dirty="0">
                          <a:solidFill>
                            <a:srgbClr val="FFFFFF"/>
                          </a:solidFill>
                          <a:effectLst/>
                          <a:latin typeface="Segoe UI" panose="020B0502040204020203" pitchFamily="34" charset="0"/>
                        </a:rPr>
                        <a:t>Test ID​</a:t>
                      </a:r>
                      <a:endParaRPr lang="en-US" sz="2000" b="1" i="0" dirty="0">
                        <a:solidFill>
                          <a:srgbClr val="FFFFFF"/>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24975" cap="flat" cmpd="sng" algn="ctr">
                      <a:solidFill>
                        <a:srgbClr val="FFFFFF"/>
                      </a:solidFill>
                      <a:prstDash val="solid"/>
                      <a:round/>
                      <a:headEnd type="none" w="med" len="med"/>
                      <a:tailEnd type="none" w="med" len="med"/>
                    </a:lnB>
                    <a:solidFill>
                      <a:srgbClr val="1A3C5A"/>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Description​</a:t>
                      </a:r>
                      <a:endParaRPr lang="en-US" sz="2000" b="1" i="0">
                        <a:solidFill>
                          <a:srgbClr val="FFFFFF"/>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24975" cap="flat" cmpd="sng" algn="ctr">
                      <a:solidFill>
                        <a:srgbClr val="FFFFFF"/>
                      </a:solidFill>
                      <a:prstDash val="solid"/>
                      <a:round/>
                      <a:headEnd type="none" w="med" len="med"/>
                      <a:tailEnd type="none" w="med" len="med"/>
                    </a:lnB>
                    <a:solidFill>
                      <a:srgbClr val="1A3C5A"/>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Threshold​</a:t>
                      </a:r>
                      <a:endParaRPr lang="en-US" sz="2000" b="1" i="0">
                        <a:solidFill>
                          <a:srgbClr val="FFFFFF"/>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24975" cap="flat" cmpd="sng" algn="ctr">
                      <a:solidFill>
                        <a:srgbClr val="FFFFFF"/>
                      </a:solidFill>
                      <a:prstDash val="solid"/>
                      <a:round/>
                      <a:headEnd type="none" w="med" len="med"/>
                      <a:tailEnd type="none" w="med" len="med"/>
                    </a:lnB>
                    <a:solidFill>
                      <a:srgbClr val="1A3C5A"/>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Result​</a:t>
                      </a:r>
                      <a:endParaRPr lang="en-US" sz="2000" b="1" i="0">
                        <a:solidFill>
                          <a:srgbClr val="FFFFFF"/>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24975" cap="flat" cmpd="sng" algn="ctr">
                      <a:solidFill>
                        <a:srgbClr val="FFFFFF"/>
                      </a:solidFill>
                      <a:prstDash val="solid"/>
                      <a:round/>
                      <a:headEnd type="none" w="med" len="med"/>
                      <a:tailEnd type="none" w="med" len="med"/>
                    </a:lnB>
                    <a:solidFill>
                      <a:srgbClr val="1A3C5A"/>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Status​</a:t>
                      </a:r>
                      <a:endParaRPr lang="en-US" sz="2000" b="1" i="0">
                        <a:solidFill>
                          <a:srgbClr val="FFFFFF"/>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24975" cap="flat" cmpd="sng" algn="ctr">
                      <a:solidFill>
                        <a:srgbClr val="FFFFFF"/>
                      </a:solidFill>
                      <a:prstDash val="solid"/>
                      <a:round/>
                      <a:headEnd type="none" w="med" len="med"/>
                      <a:tailEnd type="none" w="med" len="med"/>
                    </a:lnB>
                    <a:solidFill>
                      <a:srgbClr val="1A3C5A"/>
                    </a:solidFill>
                  </a:tcPr>
                </a:tc>
                <a:extLst>
                  <a:ext uri="{0D108BD9-81ED-4DB2-BD59-A6C34878D82A}">
                    <a16:rowId xmlns:a16="http://schemas.microsoft.com/office/drawing/2014/main" val="180303149"/>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TC4.1</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2497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IMU Data Availability</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2497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Valid sample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2497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Received</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2497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PASS</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2497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1601646116"/>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TC4.2</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Odometry Availability</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Valid sample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Received</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PASS</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2485666474"/>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TC4.3</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LIDAR Data Availability</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Valid sample</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Received</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PASS</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460457809"/>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TC4.4</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Angle (Heading/Yaw)</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Valid sample</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Received</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PASS</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3506968196"/>
                  </a:ext>
                </a:extLst>
              </a:tr>
              <a:tr h="741549">
                <a:tc>
                  <a:txBody>
                    <a:bodyPr/>
                    <a:lstStyle/>
                    <a:p>
                      <a:pPr algn="ctr" fontAlgn="base">
                        <a:lnSpc>
                          <a:spcPts val="1650"/>
                        </a:lnSpc>
                        <a:buNone/>
                      </a:pPr>
                      <a:r>
                        <a:rPr lang="en-US" sz="2000" b="1" i="0">
                          <a:solidFill>
                            <a:srgbClr val="333333"/>
                          </a:solidFill>
                          <a:effectLst/>
                          <a:latin typeface="Segoe UI" panose="020B0502040204020203" pitchFamily="34" charset="0"/>
                        </a:rPr>
                        <a:t>TC4.5</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Position (X/Y)</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Valid sample</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Received</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PASS</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2442224430"/>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TC4.6</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IMU Update Rate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 100 Hz</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97.4 Hz</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FAIL</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E53935"/>
                    </a:solidFill>
                  </a:tcPr>
                </a:tc>
                <a:extLst>
                  <a:ext uri="{0D108BD9-81ED-4DB2-BD59-A6C34878D82A}">
                    <a16:rowId xmlns:a16="http://schemas.microsoft.com/office/drawing/2014/main" val="3368365897"/>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TC4.7</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LIDAR Update Rate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 5 Hz</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dirty="0">
                          <a:solidFill>
                            <a:srgbClr val="333333"/>
                          </a:solidFill>
                          <a:effectLst/>
                          <a:latin typeface="Segoe UI" panose="020B0502040204020203" pitchFamily="34" charset="0"/>
                        </a:rPr>
                        <a:t>2.9 Hz</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1" i="0">
                          <a:solidFill>
                            <a:srgbClr val="FFFFFF"/>
                          </a:solidFill>
                          <a:effectLst/>
                          <a:latin typeface="Segoe UI" panose="020B0502040204020203" pitchFamily="34" charset="0"/>
                        </a:rPr>
                        <a:t>FAIL</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E53935"/>
                    </a:solidFill>
                  </a:tcPr>
                </a:tc>
                <a:extLst>
                  <a:ext uri="{0D108BD9-81ED-4DB2-BD59-A6C34878D82A}">
                    <a16:rowId xmlns:a16="http://schemas.microsoft.com/office/drawing/2014/main" val="1757223588"/>
                  </a:ext>
                </a:extLst>
              </a:tr>
              <a:tr h="1055766">
                <a:tc>
                  <a:txBody>
                    <a:bodyPr/>
                    <a:lstStyle/>
                    <a:p>
                      <a:pPr algn="ctr" fontAlgn="base">
                        <a:lnSpc>
                          <a:spcPts val="1650"/>
                        </a:lnSpc>
                        <a:buNone/>
                      </a:pPr>
                      <a:r>
                        <a:rPr lang="en-US" sz="2000" b="1" i="0">
                          <a:solidFill>
                            <a:srgbClr val="333333"/>
                          </a:solidFill>
                          <a:effectLst/>
                          <a:latin typeface="Segoe UI" panose="020B0502040204020203" pitchFamily="34" charset="0"/>
                        </a:rPr>
                        <a:t>TC4.8</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Angle/Pos Update Rate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 20 Hz</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&gt; 20 Hz</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8F8F8"/>
                    </a:solidFill>
                  </a:tcPr>
                </a:tc>
                <a:tc>
                  <a:txBody>
                    <a:bodyPr/>
                    <a:lstStyle/>
                    <a:p>
                      <a:pPr algn="ctr" fontAlgn="base">
                        <a:lnSpc>
                          <a:spcPts val="1650"/>
                        </a:lnSpc>
                        <a:buNone/>
                      </a:pPr>
                      <a:r>
                        <a:rPr lang="en-US" sz="2000" b="1" i="0" dirty="0">
                          <a:solidFill>
                            <a:srgbClr val="FFFFFF"/>
                          </a:solidFill>
                          <a:effectLst/>
                          <a:latin typeface="Segoe UI" panose="020B0502040204020203" pitchFamily="34" charset="0"/>
                        </a:rPr>
                        <a:t>PASS</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4CAF50"/>
                    </a:solidFill>
                  </a:tcPr>
                </a:tc>
                <a:extLst>
                  <a:ext uri="{0D108BD9-81ED-4DB2-BD59-A6C34878D82A}">
                    <a16:rowId xmlns:a16="http://schemas.microsoft.com/office/drawing/2014/main" val="3043963468"/>
                  </a:ext>
                </a:extLst>
              </a:tr>
              <a:tr h="747722">
                <a:tc>
                  <a:txBody>
                    <a:bodyPr/>
                    <a:lstStyle/>
                    <a:p>
                      <a:pPr algn="ctr" fontAlgn="base">
                        <a:lnSpc>
                          <a:spcPts val="1650"/>
                        </a:lnSpc>
                        <a:buNone/>
                      </a:pPr>
                      <a:r>
                        <a:rPr lang="en-US" sz="2000" b="1" i="0">
                          <a:solidFill>
                            <a:srgbClr val="333333"/>
                          </a:solidFill>
                          <a:effectLst/>
                          <a:latin typeface="Segoe UI" panose="020B0502040204020203" pitchFamily="34" charset="0"/>
                        </a:rPr>
                        <a:t>TC-Cam</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Camera Availability</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Valid sample</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0" i="0">
                          <a:solidFill>
                            <a:srgbClr val="333333"/>
                          </a:solidFill>
                          <a:effectLst/>
                          <a:latin typeface="Segoe UI" panose="020B0502040204020203" pitchFamily="34" charset="0"/>
                        </a:rPr>
                        <a:t>No model</a:t>
                      </a:r>
                      <a:r>
                        <a:rPr lang="en-US" sz="2000" b="0" i="0">
                          <a:solidFill>
                            <a:srgbClr val="000000"/>
                          </a:solidFill>
                          <a:effectLst/>
                          <a:latin typeface="Segoe UI" panose="020B0502040204020203" pitchFamily="34" charset="0"/>
                        </a:rPr>
                        <a:t>​</a:t>
                      </a:r>
                      <a:endParaRPr lang="en-US" sz="2000" b="0" i="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650"/>
                        </a:lnSpc>
                        <a:buNone/>
                      </a:pPr>
                      <a:r>
                        <a:rPr lang="en-US" sz="2000" b="1" i="0" dirty="0">
                          <a:solidFill>
                            <a:srgbClr val="FFFFFF"/>
                          </a:solidFill>
                          <a:effectLst/>
                          <a:latin typeface="Segoe UI" panose="020B0502040204020203" pitchFamily="34" charset="0"/>
                        </a:rPr>
                        <a:t>FAIL</a:t>
                      </a:r>
                      <a:r>
                        <a:rPr lang="en-US" sz="2000" b="0" i="0" dirty="0">
                          <a:solidFill>
                            <a:srgbClr val="000000"/>
                          </a:solidFill>
                          <a:effectLst/>
                          <a:latin typeface="Segoe UI" panose="020B0502040204020203" pitchFamily="34" charset="0"/>
                        </a:rPr>
                        <a:t>​</a:t>
                      </a:r>
                      <a:endParaRPr lang="en-US" sz="2000" b="0" i="0" dirty="0">
                        <a:solidFill>
                          <a:srgbClr val="000000"/>
                        </a:solidFill>
                        <a:effectLst/>
                      </a:endParaRPr>
                    </a:p>
                  </a:txBody>
                  <a:tcPr anchor="ctr">
                    <a:lnL w="8325" cap="flat" cmpd="sng" algn="ctr">
                      <a:solidFill>
                        <a:srgbClr val="FFFFFF"/>
                      </a:solidFill>
                      <a:prstDash val="solid"/>
                      <a:round/>
                      <a:headEnd type="none" w="med" len="med"/>
                      <a:tailEnd type="none" w="med" len="med"/>
                    </a:lnL>
                    <a:lnR w="8325" cap="flat" cmpd="sng" algn="ctr">
                      <a:solidFill>
                        <a:srgbClr val="FFFFFF"/>
                      </a:solidFill>
                      <a:prstDash val="solid"/>
                      <a:round/>
                      <a:headEnd type="none" w="med" len="med"/>
                      <a:tailEnd type="none" w="med" len="med"/>
                    </a:lnR>
                    <a:lnT w="8325" cap="flat" cmpd="sng" algn="ctr">
                      <a:solidFill>
                        <a:srgbClr val="FFFFFF"/>
                      </a:solidFill>
                      <a:prstDash val="solid"/>
                      <a:round/>
                      <a:headEnd type="none" w="med" len="med"/>
                      <a:tailEnd type="none" w="med" len="med"/>
                    </a:lnT>
                    <a:lnB w="8325" cap="flat" cmpd="sng" algn="ctr">
                      <a:solidFill>
                        <a:srgbClr val="FFFFFF"/>
                      </a:solidFill>
                      <a:prstDash val="solid"/>
                      <a:round/>
                      <a:headEnd type="none" w="med" len="med"/>
                      <a:tailEnd type="none" w="med" len="med"/>
                    </a:lnB>
                    <a:solidFill>
                      <a:srgbClr val="E53935"/>
                    </a:solidFill>
                  </a:tcPr>
                </a:tc>
                <a:extLst>
                  <a:ext uri="{0D108BD9-81ED-4DB2-BD59-A6C34878D82A}">
                    <a16:rowId xmlns:a16="http://schemas.microsoft.com/office/drawing/2014/main" val="3763579329"/>
                  </a:ext>
                </a:extLst>
              </a:tr>
            </a:tbl>
          </a:graphicData>
        </a:graphic>
      </p:graphicFrame>
      <p:sp>
        <p:nvSpPr>
          <p:cNvPr id="2" name="PageNumber">
            <a:extLst>
              <a:ext uri="{FF2B5EF4-FFF2-40B4-BE49-F238E27FC236}">
                <a16:creationId xmlns:a16="http://schemas.microsoft.com/office/drawing/2014/main" id="{D416BE96-3043-4DF8-AAC0-6567378EECCB}"/>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16</a:t>
            </a:r>
          </a:p>
        </p:txBody>
      </p:sp>
    </p:spTree>
    <p:extLst>
      <p:ext uri="{BB962C8B-B14F-4D97-AF65-F5344CB8AC3E}">
        <p14:creationId xmlns:p14="http://schemas.microsoft.com/office/powerpoint/2010/main" val="22107400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9811B9-627A-7F28-4108-2051B5835B95}"/>
              </a:ext>
            </a:extLst>
          </p:cNvPr>
          <p:cNvSpPr>
            <a:spLocks noGrp="1"/>
          </p:cNvSpPr>
          <p:nvPr>
            <p:ph type="body" sz="quarter" idx="11"/>
          </p:nvPr>
        </p:nvSpPr>
        <p:spPr>
          <a:xfrm>
            <a:off x="1453642" y="12163"/>
            <a:ext cx="13612186" cy="1857155"/>
          </a:xfrm>
        </p:spPr>
        <p:txBody>
          <a:bodyPr/>
          <a:lstStyle/>
          <a:p>
            <a:r>
              <a:rPr lang="en-US" dirty="0"/>
              <a:t>Motivation: Acquisition of Autonomous Ground Vehicle</a:t>
            </a:r>
          </a:p>
        </p:txBody>
      </p:sp>
      <p:pic>
        <p:nvPicPr>
          <p:cNvPr id="5" name="Picture 4">
            <a:extLst>
              <a:ext uri="{FF2B5EF4-FFF2-40B4-BE49-F238E27FC236}">
                <a16:creationId xmlns:a16="http://schemas.microsoft.com/office/drawing/2014/main" id="{85EE0F5C-BD17-331E-9723-0CD657C8CA8B}"/>
              </a:ext>
            </a:extLst>
          </p:cNvPr>
          <p:cNvPicPr>
            <a:picLocks noChangeAspect="1"/>
          </p:cNvPicPr>
          <p:nvPr/>
        </p:nvPicPr>
        <p:blipFill>
          <a:blip r:embed="rId3"/>
          <a:stretch>
            <a:fillRect/>
          </a:stretch>
        </p:blipFill>
        <p:spPr>
          <a:xfrm>
            <a:off x="13503466" y="2789886"/>
            <a:ext cx="8938080" cy="8078214"/>
          </a:xfrm>
          <a:prstGeom prst="rect">
            <a:avLst/>
          </a:prstGeom>
        </p:spPr>
      </p:pic>
      <p:sp>
        <p:nvSpPr>
          <p:cNvPr id="2" name="TakeawayCallout">
            <a:extLst>
              <a:ext uri="{FF2B5EF4-FFF2-40B4-BE49-F238E27FC236}">
                <a16:creationId xmlns:a16="http://schemas.microsoft.com/office/drawing/2014/main" id="{ABF749F3-A14B-4446-964E-6938EE4342AC}"/>
              </a:ext>
            </a:extLst>
          </p:cNvPr>
          <p:cNvSpPr/>
          <p:nvPr/>
        </p:nvSpPr>
        <p:spPr>
          <a:xfrm>
            <a:off x="733113" y="10528334"/>
            <a:ext cx="10922000" cy="1905000"/>
          </a:xfrm>
          <a:prstGeom prst="rect">
            <a:avLst/>
          </a:prstGeom>
          <a:solidFill>
            <a:srgbClr val="FFFFFF"/>
          </a:solidFill>
          <a:ln w="635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effectLst/>
                <a:uFillTx/>
                <a:latin typeface="+mn-lt"/>
                <a:ea typeface="+mn-ea"/>
                <a:cs typeface="+mn-cs"/>
                <a:sym typeface="Helvetica Light"/>
              </a:rPr>
              <a:t>What if we could verify virtually first, before building physical prototypes?</a:t>
            </a:r>
          </a:p>
        </p:txBody>
      </p:sp>
      <p:sp>
        <p:nvSpPr>
          <p:cNvPr id="4" name="TextBox 3">
            <a:extLst>
              <a:ext uri="{FF2B5EF4-FFF2-40B4-BE49-F238E27FC236}">
                <a16:creationId xmlns:a16="http://schemas.microsoft.com/office/drawing/2014/main" id="{D6966E6F-1A7C-964C-CDA7-5CBF2D85A2BD}"/>
              </a:ext>
            </a:extLst>
          </p:cNvPr>
          <p:cNvSpPr txBox="1"/>
          <p:nvPr/>
        </p:nvSpPr>
        <p:spPr>
          <a:xfrm>
            <a:off x="868679" y="2553396"/>
            <a:ext cx="11323321" cy="25648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hangingPunct="1"/>
            <a:r>
              <a:rPr lang="en-US" sz="3200" dirty="0"/>
              <a:t>Acquisition decisions rest on evidence that the system satisfies its requirements. For autonomous ground vehicles, that evidence comes from physical prototypes and field experimentation, limiting how early, how often, and how affordably a design can be evaluated.</a:t>
            </a:r>
          </a:p>
        </p:txBody>
      </p:sp>
      <p:sp>
        <p:nvSpPr>
          <p:cNvPr id="9" name="TextBox 8">
            <a:extLst>
              <a:ext uri="{FF2B5EF4-FFF2-40B4-BE49-F238E27FC236}">
                <a16:creationId xmlns:a16="http://schemas.microsoft.com/office/drawing/2014/main" id="{D926EFF7-E081-456E-A884-D41A8906E6CA}"/>
              </a:ext>
            </a:extLst>
          </p:cNvPr>
          <p:cNvSpPr txBox="1"/>
          <p:nvPr/>
        </p:nvSpPr>
        <p:spPr>
          <a:xfrm>
            <a:off x="868680" y="5255431"/>
            <a:ext cx="893808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hangingPunct="1"/>
            <a:r>
              <a:rPr lang="en-US" sz="3200" b="1" dirty="0"/>
              <a:t>Three challenges:</a:t>
            </a:r>
          </a:p>
        </p:txBody>
      </p:sp>
      <p:sp>
        <p:nvSpPr>
          <p:cNvPr id="11" name="TextBox 10">
            <a:extLst>
              <a:ext uri="{FF2B5EF4-FFF2-40B4-BE49-F238E27FC236}">
                <a16:creationId xmlns:a16="http://schemas.microsoft.com/office/drawing/2014/main" id="{03CA5889-A855-B445-002D-916458C57D87}"/>
              </a:ext>
            </a:extLst>
          </p:cNvPr>
          <p:cNvSpPr txBox="1"/>
          <p:nvPr/>
        </p:nvSpPr>
        <p:spPr>
          <a:xfrm>
            <a:off x="868679" y="5934459"/>
            <a:ext cx="8938080" cy="11859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hangingPunct="1">
              <a:lnSpc>
                <a:spcPct val="110000"/>
              </a:lnSpc>
              <a:buClr>
                <a:srgbClr val="C82506"/>
              </a:buClr>
              <a:buFont typeface="Arial"/>
              <a:buChar char="▪"/>
            </a:pPr>
            <a:r>
              <a:rPr lang="en-US" sz="3200" b="1" dirty="0"/>
              <a:t>Costly physical testing: </a:t>
            </a:r>
            <a:r>
              <a:rPr lang="en-US" sz="3200" dirty="0"/>
              <a:t>building and breaking prototypes is slow, expensive, and risky</a:t>
            </a:r>
          </a:p>
        </p:txBody>
      </p:sp>
      <p:sp>
        <p:nvSpPr>
          <p:cNvPr id="13" name="TextBox 12">
            <a:extLst>
              <a:ext uri="{FF2B5EF4-FFF2-40B4-BE49-F238E27FC236}">
                <a16:creationId xmlns:a16="http://schemas.microsoft.com/office/drawing/2014/main" id="{5E74B6A6-A4AD-ADDA-B2D8-84B58E35B816}"/>
              </a:ext>
            </a:extLst>
          </p:cNvPr>
          <p:cNvSpPr txBox="1"/>
          <p:nvPr/>
        </p:nvSpPr>
        <p:spPr>
          <a:xfrm>
            <a:off x="868679" y="7240808"/>
            <a:ext cx="8938080" cy="11859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hangingPunct="1">
              <a:lnSpc>
                <a:spcPct val="110000"/>
              </a:lnSpc>
              <a:buClr>
                <a:srgbClr val="C82506"/>
              </a:buClr>
              <a:buFont typeface="Arial"/>
              <a:buChar char="▪"/>
            </a:pPr>
            <a:r>
              <a:rPr lang="en-US" sz="3200" b="1" dirty="0"/>
              <a:t>Disconnected tools: </a:t>
            </a:r>
            <a:r>
              <a:rPr lang="en-US" sz="3200" dirty="0"/>
              <a:t>design models, simulations, and real-world data live in separate silos</a:t>
            </a:r>
          </a:p>
        </p:txBody>
      </p:sp>
      <p:sp>
        <p:nvSpPr>
          <p:cNvPr id="15" name="TextBox 14">
            <a:extLst>
              <a:ext uri="{FF2B5EF4-FFF2-40B4-BE49-F238E27FC236}">
                <a16:creationId xmlns:a16="http://schemas.microsoft.com/office/drawing/2014/main" id="{7CA7047E-6981-F9BC-D125-8D8BDE50E383}"/>
              </a:ext>
            </a:extLst>
          </p:cNvPr>
          <p:cNvSpPr txBox="1"/>
          <p:nvPr/>
        </p:nvSpPr>
        <p:spPr>
          <a:xfrm>
            <a:off x="868679" y="8547158"/>
            <a:ext cx="8938080" cy="11859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hangingPunct="1">
              <a:lnSpc>
                <a:spcPct val="110000"/>
              </a:lnSpc>
              <a:buClr>
                <a:srgbClr val="C82506"/>
              </a:buClr>
              <a:buFont typeface="Arial"/>
              <a:buChar char="▪"/>
            </a:pPr>
            <a:r>
              <a:rPr lang="en-US" sz="3200" b="1" dirty="0"/>
              <a:t>Lost traceability: </a:t>
            </a:r>
            <a:r>
              <a:rPr lang="en-US" sz="3200" dirty="0"/>
              <a:t>requirements get disconnected from test results over the vehicle lifecycle</a:t>
            </a:r>
          </a:p>
        </p:txBody>
      </p:sp>
      <p:sp>
        <p:nvSpPr>
          <p:cNvPr id="6" name="Rectangle 5">
            <a:extLst>
              <a:ext uri="{FF2B5EF4-FFF2-40B4-BE49-F238E27FC236}">
                <a16:creationId xmlns:a16="http://schemas.microsoft.com/office/drawing/2014/main" id="{E5D98E7F-F9A1-27C4-FF06-B519F5758F25}"/>
              </a:ext>
            </a:extLst>
          </p:cNvPr>
          <p:cNvSpPr/>
          <p:nvPr/>
        </p:nvSpPr>
        <p:spPr>
          <a:xfrm>
            <a:off x="754743" y="5934459"/>
            <a:ext cx="9260114" cy="1306349"/>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Rectangle 7">
            <a:extLst>
              <a:ext uri="{FF2B5EF4-FFF2-40B4-BE49-F238E27FC236}">
                <a16:creationId xmlns:a16="http://schemas.microsoft.com/office/drawing/2014/main" id="{15F104A3-F594-68E4-3A2B-0A86D1B6E9FC}"/>
              </a:ext>
            </a:extLst>
          </p:cNvPr>
          <p:cNvSpPr/>
          <p:nvPr/>
        </p:nvSpPr>
        <p:spPr>
          <a:xfrm>
            <a:off x="754743" y="7277050"/>
            <a:ext cx="9260114" cy="1306349"/>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Rectangle 11">
            <a:extLst>
              <a:ext uri="{FF2B5EF4-FFF2-40B4-BE49-F238E27FC236}">
                <a16:creationId xmlns:a16="http://schemas.microsoft.com/office/drawing/2014/main" id="{2FC23909-D1EC-73ED-F2BC-8AA4C87DB3A8}"/>
              </a:ext>
            </a:extLst>
          </p:cNvPr>
          <p:cNvSpPr/>
          <p:nvPr/>
        </p:nvSpPr>
        <p:spPr>
          <a:xfrm>
            <a:off x="754743" y="8615418"/>
            <a:ext cx="9260114" cy="1306349"/>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 name="PageNumber">
            <a:extLst>
              <a:ext uri="{FF2B5EF4-FFF2-40B4-BE49-F238E27FC236}">
                <a16:creationId xmlns:a16="http://schemas.microsoft.com/office/drawing/2014/main" id="{4A67CD11-602F-4160-880E-9914802F180A}"/>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2</a:t>
            </a:r>
          </a:p>
        </p:txBody>
      </p:sp>
    </p:spTree>
    <p:extLst>
      <p:ext uri="{BB962C8B-B14F-4D97-AF65-F5344CB8AC3E}">
        <p14:creationId xmlns:p14="http://schemas.microsoft.com/office/powerpoint/2010/main" val="14529333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P spid="8" grpId="0" animBg="1"/>
      <p:bldP spid="8"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9C9585-8883-AF7A-D78F-F7B30AFF4816}"/>
              </a:ext>
            </a:extLst>
          </p:cNvPr>
          <p:cNvSpPr>
            <a:spLocks noGrp="1"/>
          </p:cNvSpPr>
          <p:nvPr>
            <p:ph type="body" sz="quarter" idx="11"/>
          </p:nvPr>
        </p:nvSpPr>
        <p:spPr/>
        <p:txBody>
          <a:bodyPr/>
          <a:lstStyle/>
          <a:p>
            <a:r>
              <a:rPr lang="en-US" dirty="0"/>
              <a:t>Background: Digital Twins</a:t>
            </a:r>
          </a:p>
        </p:txBody>
      </p:sp>
      <p:sp>
        <p:nvSpPr>
          <p:cNvPr id="5" name="Content Placeholder 2">
            <a:extLst>
              <a:ext uri="{FF2B5EF4-FFF2-40B4-BE49-F238E27FC236}">
                <a16:creationId xmlns:a16="http://schemas.microsoft.com/office/drawing/2014/main" id="{5AE19D2A-121B-238C-2BA0-FD2F955A516A}"/>
              </a:ext>
            </a:extLst>
          </p:cNvPr>
          <p:cNvSpPr txBox="1">
            <a:spLocks/>
          </p:cNvSpPr>
          <p:nvPr/>
        </p:nvSpPr>
        <p:spPr>
          <a:xfrm>
            <a:off x="1549400" y="1790100"/>
            <a:ext cx="9974245" cy="1857155"/>
          </a:xfrm>
          <a:prstGeom prst="rect">
            <a:avLst/>
          </a:prstGeom>
        </p:spPr>
        <p:txBody>
          <a:bodyPr vert="horz" lIns="91440" tIns="45720" rIns="91440" bIns="45720" rtlCol="0" anchor="t">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algn="l" hangingPunct="1">
              <a:lnSpc>
                <a:spcPct val="115000"/>
              </a:lnSpc>
            </a:pPr>
            <a:r>
              <a:rPr lang="en-US" sz="3200" dirty="0">
                <a:solidFill>
                  <a:srgbClr val="000000"/>
                </a:solidFill>
              </a:rPr>
              <a:t>A </a:t>
            </a:r>
            <a:r>
              <a:rPr lang="en-US" sz="3200" b="1" dirty="0">
                <a:solidFill>
                  <a:srgbClr val="000000"/>
                </a:solidFill>
              </a:rPr>
              <a:t>Digital Twin</a:t>
            </a:r>
            <a:r>
              <a:rPr lang="en-US" sz="3200" dirty="0">
                <a:solidFill>
                  <a:srgbClr val="000000"/>
                </a:solidFill>
              </a:rPr>
              <a:t> is a computerized representation (integrated set of models) that serves as the real-time digital counterpart of a physical object or process</a:t>
            </a:r>
          </a:p>
        </p:txBody>
      </p:sp>
      <p:sp>
        <p:nvSpPr>
          <p:cNvPr id="10" name="Content Placeholder 2">
            <a:extLst>
              <a:ext uri="{FF2B5EF4-FFF2-40B4-BE49-F238E27FC236}">
                <a16:creationId xmlns:a16="http://schemas.microsoft.com/office/drawing/2014/main" id="{ABE82F14-8E86-E6D6-06B3-69C68300793D}"/>
              </a:ext>
            </a:extLst>
          </p:cNvPr>
          <p:cNvSpPr txBox="1">
            <a:spLocks/>
          </p:cNvSpPr>
          <p:nvPr/>
        </p:nvSpPr>
        <p:spPr>
          <a:xfrm>
            <a:off x="1651698" y="4386660"/>
            <a:ext cx="8853406" cy="717630"/>
          </a:xfrm>
          <a:prstGeom prst="rect">
            <a:avLst/>
          </a:prstGeom>
        </p:spPr>
        <p:txBody>
          <a:bodyPr vert="horz" lIns="91440" tIns="45720" rIns="91440" bIns="45720" rtlCol="0" anchor="t">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algn="l" hangingPunct="1">
              <a:lnSpc>
                <a:spcPct val="115000"/>
              </a:lnSpc>
            </a:pPr>
            <a:r>
              <a:rPr lang="en-US" sz="3200" b="1" dirty="0"/>
              <a:t>A Digital Twin can:</a:t>
            </a:r>
          </a:p>
        </p:txBody>
      </p:sp>
      <p:sp>
        <p:nvSpPr>
          <p:cNvPr id="12" name="Content Placeholder 2">
            <a:extLst>
              <a:ext uri="{FF2B5EF4-FFF2-40B4-BE49-F238E27FC236}">
                <a16:creationId xmlns:a16="http://schemas.microsoft.com/office/drawing/2014/main" id="{C83763DD-A081-F263-F7D2-A378630D0782}"/>
              </a:ext>
            </a:extLst>
          </p:cNvPr>
          <p:cNvSpPr txBox="1">
            <a:spLocks/>
          </p:cNvSpPr>
          <p:nvPr/>
        </p:nvSpPr>
        <p:spPr>
          <a:xfrm>
            <a:off x="1651000" y="5156200"/>
            <a:ext cx="8851900" cy="1143000"/>
          </a:xfrm>
          <a:prstGeom prst="rect">
            <a:avLst/>
          </a:prstGeom>
        </p:spPr>
        <p:txBody>
          <a:bodyPr vert="horz" lIns="91440" tIns="45720" rIns="91440" bIns="45720" rtlCol="0" anchor="ct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457200" indent="-228600" algn="l" hangingPunct="1">
              <a:buClr>
                <a:srgbClr val="C82506"/>
              </a:buClr>
              <a:buFont typeface="Arial"/>
              <a:buChar char="▸"/>
            </a:pPr>
            <a:r>
              <a:rPr lang="en-US" sz="3200" b="1" dirty="0"/>
              <a:t>Mirror</a:t>
            </a:r>
            <a:r>
              <a:rPr lang="en-US" sz="3200" dirty="0"/>
              <a:t> the structure and behavior of the physical system</a:t>
            </a:r>
          </a:p>
        </p:txBody>
      </p:sp>
      <p:sp>
        <p:nvSpPr>
          <p:cNvPr id="14" name="Content Placeholder 2">
            <a:extLst>
              <a:ext uri="{FF2B5EF4-FFF2-40B4-BE49-F238E27FC236}">
                <a16:creationId xmlns:a16="http://schemas.microsoft.com/office/drawing/2014/main" id="{B4DFB2C7-008D-0D3D-3782-91360342D338}"/>
              </a:ext>
            </a:extLst>
          </p:cNvPr>
          <p:cNvSpPr txBox="1">
            <a:spLocks/>
          </p:cNvSpPr>
          <p:nvPr/>
        </p:nvSpPr>
        <p:spPr>
          <a:xfrm>
            <a:off x="1651000" y="6443100"/>
            <a:ext cx="8851900" cy="1143000"/>
          </a:xfrm>
          <a:prstGeom prst="rect">
            <a:avLst/>
          </a:prstGeom>
        </p:spPr>
        <p:txBody>
          <a:bodyPr vert="horz" lIns="91440" tIns="45720" rIns="91440" bIns="45720" rtlCol="0" anchor="ct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457200" indent="-228600" algn="l" hangingPunct="1">
              <a:buClr>
                <a:srgbClr val="C82506"/>
              </a:buClr>
              <a:buFont typeface="Arial"/>
              <a:buChar char="▸"/>
            </a:pPr>
            <a:r>
              <a:rPr lang="en-US" sz="3200" b="1" dirty="0"/>
              <a:t>Update</a:t>
            </a:r>
            <a:r>
              <a:rPr lang="en-US" sz="3200" dirty="0"/>
              <a:t> in real time as the real system changes</a:t>
            </a:r>
          </a:p>
        </p:txBody>
      </p:sp>
      <p:sp>
        <p:nvSpPr>
          <p:cNvPr id="16" name="Content Placeholder 2">
            <a:extLst>
              <a:ext uri="{FF2B5EF4-FFF2-40B4-BE49-F238E27FC236}">
                <a16:creationId xmlns:a16="http://schemas.microsoft.com/office/drawing/2014/main" id="{8663D9C1-52CC-5418-882E-33004D96F78B}"/>
              </a:ext>
            </a:extLst>
          </p:cNvPr>
          <p:cNvSpPr txBox="1">
            <a:spLocks/>
          </p:cNvSpPr>
          <p:nvPr/>
        </p:nvSpPr>
        <p:spPr>
          <a:xfrm>
            <a:off x="1651000" y="7730100"/>
            <a:ext cx="8851900" cy="1143000"/>
          </a:xfrm>
          <a:prstGeom prst="rect">
            <a:avLst/>
          </a:prstGeom>
        </p:spPr>
        <p:txBody>
          <a:bodyPr vert="horz" lIns="91440" tIns="45720" rIns="91440" bIns="45720" rtlCol="0" anchor="ct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457200" indent="-228600" algn="l" hangingPunct="1">
              <a:buClr>
                <a:srgbClr val="C82506"/>
              </a:buClr>
              <a:buFont typeface="Arial"/>
              <a:buChar char="▸"/>
            </a:pPr>
            <a:r>
              <a:rPr lang="en-US" sz="3200" b="1" dirty="0"/>
              <a:t>Predict</a:t>
            </a:r>
            <a:r>
              <a:rPr lang="en-US" sz="3200" dirty="0"/>
              <a:t> problems before they happen in the field</a:t>
            </a:r>
          </a:p>
        </p:txBody>
      </p:sp>
      <p:sp>
        <p:nvSpPr>
          <p:cNvPr id="18" name="Content Placeholder 2">
            <a:extLst>
              <a:ext uri="{FF2B5EF4-FFF2-40B4-BE49-F238E27FC236}">
                <a16:creationId xmlns:a16="http://schemas.microsoft.com/office/drawing/2014/main" id="{8BD699A1-B2FF-E409-1342-88C9CC553E59}"/>
              </a:ext>
            </a:extLst>
          </p:cNvPr>
          <p:cNvSpPr txBox="1">
            <a:spLocks/>
          </p:cNvSpPr>
          <p:nvPr/>
        </p:nvSpPr>
        <p:spPr>
          <a:xfrm>
            <a:off x="1651000" y="9017000"/>
            <a:ext cx="8851900" cy="1143000"/>
          </a:xfrm>
          <a:prstGeom prst="rect">
            <a:avLst/>
          </a:prstGeom>
        </p:spPr>
        <p:txBody>
          <a:bodyPr vert="horz" lIns="91440" tIns="45720" rIns="91440" bIns="45720" rtlCol="0" anchor="ct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marL="457200" indent="-228600" algn="l" hangingPunct="1">
              <a:buClr>
                <a:srgbClr val="C82506"/>
              </a:buClr>
              <a:buFont typeface="Arial"/>
              <a:buChar char="▸"/>
            </a:pPr>
            <a:r>
              <a:rPr lang="en-US" sz="3200" b="1" dirty="0"/>
              <a:t>Communicate</a:t>
            </a:r>
            <a:r>
              <a:rPr lang="en-US" sz="3200" dirty="0"/>
              <a:t> both ways: virtual informs physical, and physical feeds back to virtual</a:t>
            </a:r>
          </a:p>
        </p:txBody>
      </p:sp>
      <p:sp>
        <p:nvSpPr>
          <p:cNvPr id="20" name="Content Placeholder 2">
            <a:extLst>
              <a:ext uri="{FF2B5EF4-FFF2-40B4-BE49-F238E27FC236}">
                <a16:creationId xmlns:a16="http://schemas.microsoft.com/office/drawing/2014/main" id="{A2BED986-5268-25C4-A2DE-8F5C0DE7AB77}"/>
              </a:ext>
            </a:extLst>
          </p:cNvPr>
          <p:cNvSpPr txBox="1">
            <a:spLocks/>
          </p:cNvSpPr>
          <p:nvPr/>
        </p:nvSpPr>
        <p:spPr>
          <a:xfrm>
            <a:off x="1550098" y="10279692"/>
            <a:ext cx="8853406" cy="717630"/>
          </a:xfrm>
          <a:prstGeom prst="rect">
            <a:avLst/>
          </a:prstGeom>
        </p:spPr>
        <p:txBody>
          <a:bodyPr vert="horz" lIns="91440" tIns="45720" rIns="91440" bIns="45720" rtlCol="0" anchor="t">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algn="l">
              <a:lnSpc>
                <a:spcPct val="115000"/>
              </a:lnSpc>
            </a:pPr>
            <a:r>
              <a:rPr lang="en-US" sz="3200" b="1" dirty="0">
                <a:solidFill>
                  <a:srgbClr val="C82506"/>
                </a:solidFill>
              </a:rPr>
              <a:t>But a Digital Twin on its own isn't enough. It needs a structured engineering process to govern it.</a:t>
            </a:r>
            <a:r>
              <a:rPr lang="en-US" sz="3200" dirty="0">
                <a:solidFill>
                  <a:srgbClr val="666666"/>
                </a:solidFill>
              </a:rPr>
              <a:t> </a:t>
            </a:r>
          </a:p>
          <a:p>
            <a:pPr algn="l">
              <a:lnSpc>
                <a:spcPct val="115000"/>
              </a:lnSpc>
            </a:pPr>
            <a:r>
              <a:rPr lang="en-US" sz="1200" dirty="0">
                <a:solidFill>
                  <a:srgbClr val="666666"/>
                </a:solidFill>
              </a:rPr>
              <a:t>Source: National Academies of Sciences, 2024</a:t>
            </a:r>
          </a:p>
          <a:p>
            <a:pPr algn="l">
              <a:lnSpc>
                <a:spcPct val="115000"/>
              </a:lnSpc>
            </a:pPr>
            <a:endParaRPr lang="en-US" sz="3200" b="1" dirty="0">
              <a:solidFill>
                <a:srgbClr val="C82506"/>
              </a:solidFill>
            </a:endParaRPr>
          </a:p>
        </p:txBody>
      </p:sp>
      <p:pic>
        <p:nvPicPr>
          <p:cNvPr id="4" name="Picture 3">
            <a:extLst>
              <a:ext uri="{FF2B5EF4-FFF2-40B4-BE49-F238E27FC236}">
                <a16:creationId xmlns:a16="http://schemas.microsoft.com/office/drawing/2014/main" id="{40590B80-124E-B8A1-A0A6-4B5E87534534}"/>
              </a:ext>
            </a:extLst>
          </p:cNvPr>
          <p:cNvPicPr>
            <a:picLocks noChangeAspect="1"/>
          </p:cNvPicPr>
          <p:nvPr/>
        </p:nvPicPr>
        <p:blipFill>
          <a:blip r:embed="rId3"/>
          <a:stretch>
            <a:fillRect/>
          </a:stretch>
        </p:blipFill>
        <p:spPr>
          <a:xfrm>
            <a:off x="11996215" y="2349181"/>
            <a:ext cx="11434080" cy="9059048"/>
          </a:xfrm>
          <a:prstGeom prst="rect">
            <a:avLst/>
          </a:prstGeom>
        </p:spPr>
      </p:pic>
      <p:sp>
        <p:nvSpPr>
          <p:cNvPr id="30" name="BulletBox 1"/>
          <p:cNvSpPr/>
          <p:nvPr/>
        </p:nvSpPr>
        <p:spPr>
          <a:xfrm>
            <a:off x="1549400" y="5156200"/>
            <a:ext cx="9055100" cy="1143000"/>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tlCol="0" anchor="ctr"/>
          <a:lstStyle/>
          <a:p>
            <a:endParaRPr lang="en-US"/>
          </a:p>
        </p:txBody>
      </p:sp>
      <p:sp>
        <p:nvSpPr>
          <p:cNvPr id="31" name="BulletBox 2"/>
          <p:cNvSpPr/>
          <p:nvPr/>
        </p:nvSpPr>
        <p:spPr>
          <a:xfrm>
            <a:off x="1549400" y="6443100"/>
            <a:ext cx="9055100" cy="1143000"/>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tlCol="0" anchor="ctr"/>
          <a:lstStyle/>
          <a:p>
            <a:endParaRPr lang="en-US"/>
          </a:p>
        </p:txBody>
      </p:sp>
      <p:sp>
        <p:nvSpPr>
          <p:cNvPr id="32" name="BulletBox 3"/>
          <p:cNvSpPr/>
          <p:nvPr/>
        </p:nvSpPr>
        <p:spPr>
          <a:xfrm>
            <a:off x="1549400" y="7730100"/>
            <a:ext cx="9055100" cy="1143000"/>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tlCol="0" anchor="ctr"/>
          <a:lstStyle/>
          <a:p>
            <a:endParaRPr lang="en-US"/>
          </a:p>
        </p:txBody>
      </p:sp>
      <p:sp>
        <p:nvSpPr>
          <p:cNvPr id="33" name="BulletBox 4"/>
          <p:cNvSpPr/>
          <p:nvPr/>
        </p:nvSpPr>
        <p:spPr>
          <a:xfrm>
            <a:off x="1549400" y="9017000"/>
            <a:ext cx="9055100" cy="1143000"/>
          </a:xfrm>
          <a:prstGeom prst="rect">
            <a:avLst/>
          </a:prstGeom>
          <a:noFill/>
          <a:ln w="5715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tlCol="0" anchor="ctr"/>
          <a:lstStyle/>
          <a:p>
            <a:endParaRPr lang="en-US"/>
          </a:p>
        </p:txBody>
      </p:sp>
      <p:sp>
        <p:nvSpPr>
          <p:cNvPr id="2" name="TextBox 5">
            <a:extLst>
              <a:ext uri="{FF2B5EF4-FFF2-40B4-BE49-F238E27FC236}">
                <a16:creationId xmlns:a16="http://schemas.microsoft.com/office/drawing/2014/main" id="{935E6C78-E8A2-A6F3-38CF-E469B74588EC}"/>
              </a:ext>
            </a:extLst>
          </p:cNvPr>
          <p:cNvSpPr txBox="1"/>
          <p:nvPr/>
        </p:nvSpPr>
        <p:spPr>
          <a:xfrm>
            <a:off x="1549400" y="3505337"/>
            <a:ext cx="4481286"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t>[DoD Instruction 5000.97]</a:t>
            </a:r>
          </a:p>
        </p:txBody>
      </p:sp>
      <p:sp>
        <p:nvSpPr>
          <p:cNvPr id="6" name="PageNumber">
            <a:extLst>
              <a:ext uri="{FF2B5EF4-FFF2-40B4-BE49-F238E27FC236}">
                <a16:creationId xmlns:a16="http://schemas.microsoft.com/office/drawing/2014/main" id="{FBF30A8D-2283-4562-93F0-34EC8AACA167}"/>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3</a:t>
            </a:r>
          </a:p>
        </p:txBody>
      </p:sp>
    </p:spTree>
    <p:extLst>
      <p:ext uri="{BB962C8B-B14F-4D97-AF65-F5344CB8AC3E}">
        <p14:creationId xmlns:p14="http://schemas.microsoft.com/office/powerpoint/2010/main" val="1400217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3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3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3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33"/>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6164D4-D641-EF8B-14D5-C6786D90D845}"/>
              </a:ext>
            </a:extLst>
          </p:cNvPr>
          <p:cNvSpPr>
            <a:spLocks noGrp="1"/>
          </p:cNvSpPr>
          <p:nvPr>
            <p:ph type="body" sz="quarter" idx="11"/>
          </p:nvPr>
        </p:nvSpPr>
        <p:spPr>
          <a:xfrm>
            <a:off x="214831" y="238931"/>
            <a:ext cx="15779911" cy="1857155"/>
          </a:xfrm>
        </p:spPr>
        <p:txBody>
          <a:bodyPr/>
          <a:lstStyle/>
          <a:p>
            <a:r>
              <a:rPr lang="en-US" dirty="0"/>
              <a:t>Model Based Systems Engineering</a:t>
            </a:r>
          </a:p>
          <a:p>
            <a:endParaRPr lang="en-US" dirty="0"/>
          </a:p>
        </p:txBody>
      </p:sp>
      <p:sp>
        <p:nvSpPr>
          <p:cNvPr id="4" name="Rectangle: Rounded Corners 3">
            <a:extLst>
              <a:ext uri="{FF2B5EF4-FFF2-40B4-BE49-F238E27FC236}">
                <a16:creationId xmlns:a16="http://schemas.microsoft.com/office/drawing/2014/main" id="{43E368A0-B4BD-F6A5-60B6-0920984CCCA6}"/>
              </a:ext>
            </a:extLst>
          </p:cNvPr>
          <p:cNvSpPr/>
          <p:nvPr/>
        </p:nvSpPr>
        <p:spPr>
          <a:xfrm>
            <a:off x="7530120" y="10602838"/>
            <a:ext cx="9328685" cy="1953977"/>
          </a:xfrm>
          <a:prstGeom prst="roundRect">
            <a:avLst/>
          </a:prstGeom>
          <a:solidFill>
            <a:srgbClr val="FFFFFF"/>
          </a:solidFill>
          <a:ln w="76200" cap="flat" cmpd="sng" algn="ctr">
            <a:solidFill>
              <a:schemeClr val="tx1"/>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5" name="Hub">
            <a:extLst>
              <a:ext uri="{FF2B5EF4-FFF2-40B4-BE49-F238E27FC236}">
                <a16:creationId xmlns:a16="http://schemas.microsoft.com/office/drawing/2014/main" id="{DC68DA0B-1BDD-D19C-2FC3-E0C15AC9A5C8}"/>
              </a:ext>
            </a:extLst>
          </p:cNvPr>
          <p:cNvSpPr/>
          <p:nvPr/>
        </p:nvSpPr>
        <p:spPr>
          <a:xfrm>
            <a:off x="10541000" y="4318000"/>
            <a:ext cx="3302000" cy="1905000"/>
          </a:xfrm>
          <a:prstGeom prst="roundRect">
            <a:avLst>
              <a:gd name="adj" fmla="val 8000"/>
            </a:avLst>
          </a:prstGeom>
          <a:solidFill>
            <a:srgbClr val="C82506"/>
          </a:solidFill>
          <a:ln>
            <a:noFill/>
          </a:ln>
        </p:spPr>
        <p:txBody>
          <a:bodyPr wrap="square" lIns="45720" tIns="36576" rIns="45720" bIns="36576" anchor="ctr" anchorCtr="0"/>
          <a:lstStyle/>
          <a:p>
            <a:pPr algn="ctr">
              <a:buNone/>
            </a:pPr>
            <a:r>
              <a:rPr lang="en-US" sz="2800" b="1" dirty="0">
                <a:solidFill>
                  <a:srgbClr val="FFFFFF"/>
                </a:solidFill>
              </a:rPr>
              <a:t>Shared System</a:t>
            </a:r>
          </a:p>
          <a:p>
            <a:pPr algn="ctr">
              <a:buNone/>
            </a:pPr>
            <a:r>
              <a:rPr lang="en-US" sz="2800" b="1" dirty="0">
                <a:solidFill>
                  <a:srgbClr val="FFFFFF"/>
                </a:solidFill>
              </a:rPr>
              <a:t>Model</a:t>
            </a:r>
          </a:p>
        </p:txBody>
      </p:sp>
      <p:sp>
        <p:nvSpPr>
          <p:cNvPr id="6" name="Spoke Requirements">
            <a:extLst>
              <a:ext uri="{FF2B5EF4-FFF2-40B4-BE49-F238E27FC236}">
                <a16:creationId xmlns:a16="http://schemas.microsoft.com/office/drawing/2014/main" id="{2D7E6E92-0A57-1361-A3C7-A260C2B7C866}"/>
              </a:ext>
            </a:extLst>
          </p:cNvPr>
          <p:cNvSpPr/>
          <p:nvPr/>
        </p:nvSpPr>
        <p:spPr>
          <a:xfrm>
            <a:off x="1524000" y="4508500"/>
            <a:ext cx="3556000" cy="1524000"/>
          </a:xfrm>
          <a:prstGeom prst="roundRect">
            <a:avLst>
              <a:gd name="adj" fmla="val 8000"/>
            </a:avLst>
          </a:prstGeom>
          <a:solidFill>
            <a:srgbClr val="FFFFFF"/>
          </a:solidFill>
          <a:ln w="63500">
            <a:solidFill>
              <a:srgbClr val="000000"/>
            </a:solidFill>
          </a:ln>
        </p:spPr>
        <p:txBody>
          <a:bodyPr wrap="square" lIns="45720" tIns="36576" rIns="45720" bIns="36576" anchor="ctr" anchorCtr="0"/>
          <a:lstStyle/>
          <a:p>
            <a:pPr algn="ctr">
              <a:buNone/>
            </a:pPr>
            <a:r>
              <a:rPr lang="en-US" sz="2800" b="1" dirty="0"/>
              <a:t>Requirements</a:t>
            </a:r>
          </a:p>
          <a:p>
            <a:pPr algn="ctr">
              <a:lnSpc>
                <a:spcPct val="110000"/>
              </a:lnSpc>
              <a:spcBef>
                <a:spcPts val="200"/>
              </a:spcBef>
              <a:buNone/>
            </a:pPr>
            <a:r>
              <a:rPr lang="en-US" sz="2600" dirty="0"/>
              <a:t>Capture and trace system needs</a:t>
            </a:r>
          </a:p>
        </p:txBody>
      </p:sp>
      <p:sp>
        <p:nvSpPr>
          <p:cNvPr id="7" name="Spoke Design &amp;amp; Architecture">
            <a:extLst>
              <a:ext uri="{FF2B5EF4-FFF2-40B4-BE49-F238E27FC236}">
                <a16:creationId xmlns:a16="http://schemas.microsoft.com/office/drawing/2014/main" id="{EEB3FD83-0392-260D-E504-B2EAFEBF1415}"/>
              </a:ext>
            </a:extLst>
          </p:cNvPr>
          <p:cNvSpPr/>
          <p:nvPr/>
        </p:nvSpPr>
        <p:spPr>
          <a:xfrm>
            <a:off x="19304000" y="4508500"/>
            <a:ext cx="3556000" cy="1524000"/>
          </a:xfrm>
          <a:prstGeom prst="roundRect">
            <a:avLst>
              <a:gd name="adj" fmla="val 8000"/>
            </a:avLst>
          </a:prstGeom>
          <a:solidFill>
            <a:srgbClr val="FFFFFF"/>
          </a:solidFill>
          <a:ln w="63500">
            <a:solidFill>
              <a:srgbClr val="000000"/>
            </a:solidFill>
          </a:ln>
        </p:spPr>
        <p:txBody>
          <a:bodyPr wrap="square" lIns="45720" tIns="36576" rIns="45720" bIns="36576" anchor="ctr" anchorCtr="0"/>
          <a:lstStyle/>
          <a:p>
            <a:pPr algn="ctr">
              <a:buNone/>
            </a:pPr>
            <a:r>
              <a:rPr lang="en-US" sz="2800" b="1" dirty="0"/>
              <a:t>Design &amp; Architecture</a:t>
            </a:r>
          </a:p>
          <a:p>
            <a:pPr algn="ctr">
              <a:lnSpc>
                <a:spcPct val="110000"/>
              </a:lnSpc>
              <a:spcBef>
                <a:spcPts val="200"/>
              </a:spcBef>
              <a:buNone/>
            </a:pPr>
            <a:r>
              <a:rPr lang="en-US" sz="2600" dirty="0"/>
              <a:t>Define structure and interfaces</a:t>
            </a:r>
          </a:p>
        </p:txBody>
      </p:sp>
      <p:sp>
        <p:nvSpPr>
          <p:cNvPr id="8" name="Spoke Behavior &amp;amp; Simulation">
            <a:extLst>
              <a:ext uri="{FF2B5EF4-FFF2-40B4-BE49-F238E27FC236}">
                <a16:creationId xmlns:a16="http://schemas.microsoft.com/office/drawing/2014/main" id="{8BBD471D-331C-4777-D065-5E7E13362FBA}"/>
              </a:ext>
            </a:extLst>
          </p:cNvPr>
          <p:cNvSpPr/>
          <p:nvPr/>
        </p:nvSpPr>
        <p:spPr>
          <a:xfrm>
            <a:off x="4572000" y="8381999"/>
            <a:ext cx="3556000" cy="1763483"/>
          </a:xfrm>
          <a:prstGeom prst="roundRect">
            <a:avLst>
              <a:gd name="adj" fmla="val 8000"/>
            </a:avLst>
          </a:prstGeom>
          <a:solidFill>
            <a:srgbClr val="FFFFFF"/>
          </a:solidFill>
          <a:ln w="63500">
            <a:solidFill>
              <a:srgbClr val="000000"/>
            </a:solidFill>
          </a:ln>
        </p:spPr>
        <p:txBody>
          <a:bodyPr wrap="square" lIns="45720" tIns="36576" rIns="45720" bIns="36576" anchor="ctr" anchorCtr="0"/>
          <a:lstStyle/>
          <a:p>
            <a:pPr algn="ctr">
              <a:buNone/>
            </a:pPr>
            <a:r>
              <a:rPr lang="en-US" sz="2800" b="1" dirty="0"/>
              <a:t>Behavior &amp; Simulation</a:t>
            </a:r>
          </a:p>
          <a:p>
            <a:pPr algn="ctr">
              <a:lnSpc>
                <a:spcPct val="110000"/>
              </a:lnSpc>
              <a:spcBef>
                <a:spcPts val="200"/>
              </a:spcBef>
              <a:buNone/>
            </a:pPr>
            <a:r>
              <a:rPr lang="en-US" sz="2600" dirty="0"/>
              <a:t>Model and predict system actions</a:t>
            </a:r>
          </a:p>
        </p:txBody>
      </p:sp>
      <p:sp>
        <p:nvSpPr>
          <p:cNvPr id="9" name="Spoke Verification &amp;amp; Validation">
            <a:extLst>
              <a:ext uri="{FF2B5EF4-FFF2-40B4-BE49-F238E27FC236}">
                <a16:creationId xmlns:a16="http://schemas.microsoft.com/office/drawing/2014/main" id="{B0E9BB05-2414-B8EC-DFF0-1DBBA8DF4F0D}"/>
              </a:ext>
            </a:extLst>
          </p:cNvPr>
          <p:cNvSpPr/>
          <p:nvPr/>
        </p:nvSpPr>
        <p:spPr>
          <a:xfrm>
            <a:off x="16256000" y="8381999"/>
            <a:ext cx="3556000" cy="1763485"/>
          </a:xfrm>
          <a:prstGeom prst="roundRect">
            <a:avLst>
              <a:gd name="adj" fmla="val 8000"/>
            </a:avLst>
          </a:prstGeom>
          <a:solidFill>
            <a:srgbClr val="FFFFFF"/>
          </a:solidFill>
          <a:ln w="63500">
            <a:solidFill>
              <a:srgbClr val="000000"/>
            </a:solidFill>
          </a:ln>
        </p:spPr>
        <p:txBody>
          <a:bodyPr wrap="square" lIns="45720" tIns="36576" rIns="45720" bIns="36576" anchor="ctr" anchorCtr="0"/>
          <a:lstStyle/>
          <a:p>
            <a:pPr algn="ctr"/>
            <a:r>
              <a:rPr lang="en-US" sz="2800" b="1" dirty="0"/>
              <a:t>Verification &amp; Validation</a:t>
            </a:r>
          </a:p>
          <a:p>
            <a:pPr algn="ctr">
              <a:lnSpc>
                <a:spcPct val="110000"/>
              </a:lnSpc>
              <a:spcBef>
                <a:spcPts val="200"/>
              </a:spcBef>
            </a:pPr>
            <a:r>
              <a:rPr lang="en-US" sz="2600" dirty="0"/>
              <a:t>Confirm the system meets its goals</a:t>
            </a:r>
          </a:p>
        </p:txBody>
      </p:sp>
      <p:sp>
        <p:nvSpPr>
          <p:cNvPr id="10" name="Spoke Lifecycle Management">
            <a:extLst>
              <a:ext uri="{FF2B5EF4-FFF2-40B4-BE49-F238E27FC236}">
                <a16:creationId xmlns:a16="http://schemas.microsoft.com/office/drawing/2014/main" id="{43DC5D5C-2FAB-6797-547F-15B16DD64FF2}"/>
              </a:ext>
            </a:extLst>
          </p:cNvPr>
          <p:cNvSpPr/>
          <p:nvPr/>
        </p:nvSpPr>
        <p:spPr>
          <a:xfrm>
            <a:off x="10414000" y="8381999"/>
            <a:ext cx="3556000" cy="1763487"/>
          </a:xfrm>
          <a:prstGeom prst="roundRect">
            <a:avLst>
              <a:gd name="adj" fmla="val 8000"/>
            </a:avLst>
          </a:prstGeom>
          <a:solidFill>
            <a:srgbClr val="FFFFFF"/>
          </a:solidFill>
          <a:ln w="63500">
            <a:solidFill>
              <a:srgbClr val="000000"/>
            </a:solidFill>
          </a:ln>
        </p:spPr>
        <p:txBody>
          <a:bodyPr wrap="square" lIns="45720" tIns="36576" rIns="45720" bIns="36576" anchor="ctr" anchorCtr="0"/>
          <a:lstStyle/>
          <a:p>
            <a:pPr algn="ctr">
              <a:buNone/>
            </a:pPr>
            <a:r>
              <a:rPr lang="en-US" sz="2800" b="1" dirty="0"/>
              <a:t>Lifecycle Management</a:t>
            </a:r>
          </a:p>
          <a:p>
            <a:pPr algn="ctr">
              <a:lnSpc>
                <a:spcPct val="110000"/>
              </a:lnSpc>
              <a:spcBef>
                <a:spcPts val="200"/>
              </a:spcBef>
              <a:buNone/>
            </a:pPr>
            <a:r>
              <a:rPr lang="en-US" sz="2600" dirty="0"/>
              <a:t>Maintain traceability over time</a:t>
            </a:r>
          </a:p>
        </p:txBody>
      </p:sp>
      <p:sp>
        <p:nvSpPr>
          <p:cNvPr id="11" name="Caption">
            <a:extLst>
              <a:ext uri="{FF2B5EF4-FFF2-40B4-BE49-F238E27FC236}">
                <a16:creationId xmlns:a16="http://schemas.microsoft.com/office/drawing/2014/main" id="{320E7965-9488-2C86-FEAB-14E8AC884917}"/>
              </a:ext>
            </a:extLst>
          </p:cNvPr>
          <p:cNvSpPr/>
          <p:nvPr/>
        </p:nvSpPr>
        <p:spPr>
          <a:xfrm>
            <a:off x="7530120" y="11003487"/>
            <a:ext cx="9271000" cy="1107022"/>
          </a:xfrm>
          <a:prstGeom prst="rect">
            <a:avLst/>
          </a:prstGeom>
          <a:noFill/>
          <a:ln>
            <a:noFill/>
          </a:ln>
        </p:spPr>
        <p:txBody>
          <a:bodyPr wrap="square" lIns="45720" tIns="36576" rIns="45720" bIns="36576" anchor="ctr" anchorCtr="0"/>
          <a:lstStyle/>
          <a:p>
            <a:pPr algn="ctr">
              <a:buNone/>
            </a:pPr>
            <a:r>
              <a:rPr lang="en-US" sz="4000" b="1" dirty="0"/>
              <a:t>Pair MBSE with a Digital Twin and you get a virtual replica governed by a structured, traceable process.</a:t>
            </a:r>
          </a:p>
        </p:txBody>
      </p:sp>
      <p:cxnSp>
        <p:nvCxnSpPr>
          <p:cNvPr id="12" name="Straight Arrow Connector 11">
            <a:extLst>
              <a:ext uri="{FF2B5EF4-FFF2-40B4-BE49-F238E27FC236}">
                <a16:creationId xmlns:a16="http://schemas.microsoft.com/office/drawing/2014/main" id="{8CEA9323-5160-6564-6C67-122B20667822}"/>
              </a:ext>
            </a:extLst>
          </p:cNvPr>
          <p:cNvCxnSpPr>
            <a:cxnSpLocks/>
            <a:stCxn id="6" idx="3"/>
            <a:endCxn id="5" idx="1"/>
          </p:cNvCxnSpPr>
          <p:nvPr/>
        </p:nvCxnSpPr>
        <p:spPr>
          <a:xfrm>
            <a:off x="5080000" y="5270500"/>
            <a:ext cx="5461000" cy="0"/>
          </a:xfrm>
          <a:prstGeom prst="straightConnector1">
            <a:avLst/>
          </a:prstGeom>
          <a:ln w="25400" cap="flat" cmpd="sng" algn="ctr">
            <a:solidFill>
              <a:srgbClr val="53585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0D10FFE-B80F-7395-CC39-ADEB5FB298CF}"/>
              </a:ext>
            </a:extLst>
          </p:cNvPr>
          <p:cNvCxnSpPr>
            <a:cxnSpLocks/>
          </p:cNvCxnSpPr>
          <p:nvPr/>
        </p:nvCxnSpPr>
        <p:spPr>
          <a:xfrm flipV="1">
            <a:off x="8064500" y="6175675"/>
            <a:ext cx="2609830" cy="2269825"/>
          </a:xfrm>
          <a:prstGeom prst="straightConnector1">
            <a:avLst/>
          </a:prstGeom>
          <a:ln w="25400" cap="flat" cmpd="sng" algn="ctr">
            <a:solidFill>
              <a:srgbClr val="53585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3B8AD99-8D74-1DE4-9F29-EF710FDDF5E0}"/>
              </a:ext>
            </a:extLst>
          </p:cNvPr>
          <p:cNvCxnSpPr>
            <a:cxnSpLocks/>
            <a:endCxn id="5" idx="2"/>
          </p:cNvCxnSpPr>
          <p:nvPr/>
        </p:nvCxnSpPr>
        <p:spPr>
          <a:xfrm flipV="1">
            <a:off x="12165620" y="6223000"/>
            <a:ext cx="26380" cy="2185981"/>
          </a:xfrm>
          <a:prstGeom prst="straightConnector1">
            <a:avLst/>
          </a:prstGeom>
          <a:ln w="25400" cap="flat" cmpd="sng" algn="ctr">
            <a:solidFill>
              <a:srgbClr val="53585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1AE14EB-7931-A8D8-5FF5-4B8D0C7FDBA8}"/>
              </a:ext>
            </a:extLst>
          </p:cNvPr>
          <p:cNvCxnSpPr>
            <a:cxnSpLocks/>
          </p:cNvCxnSpPr>
          <p:nvPr/>
        </p:nvCxnSpPr>
        <p:spPr>
          <a:xfrm flipH="1" flipV="1">
            <a:off x="13843000" y="6175675"/>
            <a:ext cx="2401134" cy="2269825"/>
          </a:xfrm>
          <a:prstGeom prst="straightConnector1">
            <a:avLst/>
          </a:prstGeom>
          <a:ln w="25400" cap="flat" cmpd="sng" algn="ctr">
            <a:solidFill>
              <a:srgbClr val="53585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7190FD8-71FF-6369-BF8E-835F4AA573CC}"/>
              </a:ext>
            </a:extLst>
          </p:cNvPr>
          <p:cNvCxnSpPr>
            <a:cxnSpLocks/>
            <a:stCxn id="7" idx="1"/>
            <a:endCxn id="5" idx="3"/>
          </p:cNvCxnSpPr>
          <p:nvPr/>
        </p:nvCxnSpPr>
        <p:spPr>
          <a:xfrm flipH="1">
            <a:off x="13843000" y="5270500"/>
            <a:ext cx="5461000" cy="0"/>
          </a:xfrm>
          <a:prstGeom prst="straightConnector1">
            <a:avLst/>
          </a:prstGeom>
          <a:ln w="25400" cap="flat" cmpd="sng" algn="ctr">
            <a:solidFill>
              <a:srgbClr val="53585F"/>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7" name="Definition">
            <a:extLst>
              <a:ext uri="{FF2B5EF4-FFF2-40B4-BE49-F238E27FC236}">
                <a16:creationId xmlns:a16="http://schemas.microsoft.com/office/drawing/2014/main" id="{1FC66DE1-5D96-D3F6-4C98-C42354D91F1A}"/>
              </a:ext>
            </a:extLst>
          </p:cNvPr>
          <p:cNvSpPr/>
          <p:nvPr/>
        </p:nvSpPr>
        <p:spPr>
          <a:xfrm>
            <a:off x="4572000" y="2079911"/>
            <a:ext cx="14893870" cy="968089"/>
          </a:xfrm>
          <a:prstGeom prst="rect">
            <a:avLst/>
          </a:prstGeom>
          <a:noFill/>
          <a:ln>
            <a:noFill/>
          </a:ln>
        </p:spPr>
        <p:txBody>
          <a:bodyPr wrap="square" lIns="45720" tIns="36576" rIns="45720" bIns="36576" anchor="t"/>
          <a:lstStyle/>
          <a:p>
            <a:pPr>
              <a:buNone/>
            </a:pPr>
            <a:r>
              <a:rPr lang="en-US" sz="4000" dirty="0"/>
              <a:t>MBSE replaces disconnected documents and siloed tools with a </a:t>
            </a:r>
            <a:r>
              <a:rPr lang="en-US" sz="4000" b="1" dirty="0"/>
              <a:t>single, shared digital model</a:t>
            </a:r>
            <a:r>
              <a:rPr lang="en-US" sz="4000" dirty="0"/>
              <a:t> that acts as the single source of truth. Multiple engineering disciplines works from the same baseline</a:t>
            </a:r>
            <a:r>
              <a:rPr lang="en-US" sz="2800" dirty="0"/>
              <a:t>.</a:t>
            </a:r>
          </a:p>
        </p:txBody>
      </p:sp>
      <p:sp>
        <p:nvSpPr>
          <p:cNvPr id="2" name="PageNumber">
            <a:extLst>
              <a:ext uri="{FF2B5EF4-FFF2-40B4-BE49-F238E27FC236}">
                <a16:creationId xmlns:a16="http://schemas.microsoft.com/office/drawing/2014/main" id="{710DACB1-02D4-45B3-9213-84363CFA61D2}"/>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4</a:t>
            </a:r>
          </a:p>
        </p:txBody>
      </p:sp>
    </p:spTree>
    <p:extLst>
      <p:ext uri="{BB962C8B-B14F-4D97-AF65-F5344CB8AC3E}">
        <p14:creationId xmlns:p14="http://schemas.microsoft.com/office/powerpoint/2010/main" val="867066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ppt_x"/>
                                          </p:val>
                                        </p:tav>
                                        <p:tav tm="100000">
                                          <p:val>
                                            <p:strVal val="#ppt_x"/>
                                          </p:val>
                                        </p:tav>
                                      </p:tavLst>
                                    </p:anim>
                                    <p:anim calcmode="lin" valueType="num">
                                      <p:cBhvr additive="base">
                                        <p:cTn id="48" dur="500" fill="hold"/>
                                        <p:tgtEl>
                                          <p:spTgt spid="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7E65B3-9133-2E38-1047-4671F048D3DB}"/>
              </a:ext>
            </a:extLst>
          </p:cNvPr>
          <p:cNvSpPr>
            <a:spLocks noGrp="1"/>
          </p:cNvSpPr>
          <p:nvPr>
            <p:ph type="body" sz="quarter" idx="10"/>
          </p:nvPr>
        </p:nvSpPr>
        <p:spPr>
          <a:xfrm>
            <a:off x="1052287" y="1977071"/>
            <a:ext cx="21157096" cy="1016000"/>
          </a:xfrm>
        </p:spPr>
        <p:txBody>
          <a:bodyPr/>
          <a:lstStyle/>
          <a:p>
            <a:r>
              <a:rPr lang="en-US" sz="3600" b="1" dirty="0"/>
              <a:t>Research objective:</a:t>
            </a:r>
            <a:r>
              <a:rPr lang="en-US" sz="3600" dirty="0"/>
              <a:t> Leverage MBSE and Digital Twins to enhance ground combat vehicle acquisition, reduce costs, and improve operational performance.</a:t>
            </a:r>
          </a:p>
        </p:txBody>
      </p:sp>
      <p:sp>
        <p:nvSpPr>
          <p:cNvPr id="3" name="Text Placeholder 2">
            <a:extLst>
              <a:ext uri="{FF2B5EF4-FFF2-40B4-BE49-F238E27FC236}">
                <a16:creationId xmlns:a16="http://schemas.microsoft.com/office/drawing/2014/main" id="{5928BA26-F43D-1F65-884B-114DED1286AC}"/>
              </a:ext>
            </a:extLst>
          </p:cNvPr>
          <p:cNvSpPr>
            <a:spLocks noGrp="1"/>
          </p:cNvSpPr>
          <p:nvPr>
            <p:ph type="body" sz="quarter" idx="11"/>
          </p:nvPr>
        </p:nvSpPr>
        <p:spPr>
          <a:xfrm>
            <a:off x="1052287" y="160320"/>
            <a:ext cx="6872514" cy="1107269"/>
          </a:xfrm>
        </p:spPr>
        <p:txBody>
          <a:bodyPr/>
          <a:lstStyle/>
          <a:p>
            <a:r>
              <a:rPr lang="en-US" dirty="0"/>
              <a:t>DELTA-FORCE</a:t>
            </a:r>
          </a:p>
        </p:txBody>
      </p:sp>
      <p:sp>
        <p:nvSpPr>
          <p:cNvPr id="310" name="DeltaBanner"/>
          <p:cNvSpPr/>
          <p:nvPr/>
        </p:nvSpPr>
        <p:spPr>
          <a:xfrm>
            <a:off x="1981200" y="10642600"/>
            <a:ext cx="19596100" cy="1905000"/>
          </a:xfrm>
          <a:prstGeom prst="roundRect">
            <a:avLst>
              <a:gd name="adj" fmla="val 10000"/>
            </a:avLst>
          </a:prstGeom>
          <a:solidFill>
            <a:schemeClr val="bg1"/>
          </a:solidFill>
          <a:ln w="127000">
            <a:solidFill>
              <a:schemeClr val="tx1"/>
            </a:solidFill>
          </a:ln>
          <a:effectLst>
            <a:outerShdw blurRad="50800" dist="25400" dir="5400000" rotWithShape="0">
              <a:srgbClr val="000000">
                <a:alpha val="22000"/>
              </a:srgbClr>
            </a:outerShdw>
          </a:effectLst>
        </p:spPr>
        <p:txBody>
          <a:bodyPr/>
          <a:lstStyle/>
          <a:p>
            <a:endParaRPr/>
          </a:p>
        </p:txBody>
      </p:sp>
      <p:sp>
        <p:nvSpPr>
          <p:cNvPr id="311" name="DeltaMark"/>
          <p:cNvSpPr/>
          <p:nvPr/>
        </p:nvSpPr>
        <p:spPr>
          <a:xfrm>
            <a:off x="2362200" y="10947400"/>
            <a:ext cx="1295400" cy="1295400"/>
          </a:xfrm>
          <a:prstGeom prst="ellipse">
            <a:avLst/>
          </a:prstGeom>
          <a:solidFill>
            <a:srgbClr val="FFFFFF"/>
          </a:solidFill>
          <a:ln>
            <a:noFill/>
          </a:ln>
        </p:spPr>
        <p:txBody>
          <a:bodyPr wrap="none" lIns="0" tIns="0" rIns="0" bIns="0" anchor="ctr"/>
          <a:lstStyle/>
          <a:p>
            <a:pPr algn="ctr"/>
            <a:r>
              <a:rPr lang="en-US" sz="8000" b="1" dirty="0">
                <a:solidFill>
                  <a:schemeClr val="tx1"/>
                </a:solidFill>
              </a:rPr>
              <a:t>Δ</a:t>
            </a:r>
          </a:p>
        </p:txBody>
      </p:sp>
      <p:sp>
        <p:nvSpPr>
          <p:cNvPr id="312" name="DeltaText"/>
          <p:cNvSpPr/>
          <p:nvPr/>
        </p:nvSpPr>
        <p:spPr>
          <a:xfrm>
            <a:off x="4089400" y="10820400"/>
            <a:ext cx="17170400" cy="1549400"/>
          </a:xfrm>
          <a:prstGeom prst="rect">
            <a:avLst/>
          </a:prstGeom>
          <a:noFill/>
          <a:ln>
            <a:noFill/>
          </a:ln>
        </p:spPr>
        <p:txBody>
          <a:bodyPr lIns="0" tIns="0" rIns="0" bIns="0" anchor="ctr"/>
          <a:lstStyle/>
          <a:p>
            <a:pPr algn="l">
              <a:spcAft>
                <a:spcPts val="300"/>
              </a:spcAft>
            </a:pPr>
            <a:r>
              <a:rPr lang="en-US" sz="3200" b="1" dirty="0">
                <a:solidFill>
                  <a:schemeClr val="tx1"/>
                </a:solidFill>
              </a:rPr>
              <a:t>Part of the Delta Force Project at GMU C5I Center</a:t>
            </a:r>
          </a:p>
          <a:p>
            <a:pPr algn="l">
              <a:lnSpc>
                <a:spcPct val="104000"/>
              </a:lnSpc>
            </a:pPr>
            <a:r>
              <a:rPr lang="en-US" sz="2800" dirty="0">
                <a:solidFill>
                  <a:schemeClr val="tx1"/>
                </a:solidFill>
              </a:rPr>
              <a:t>This paper contributes the digital twin-enabled requirement verification workflow to the project.</a:t>
            </a:r>
          </a:p>
        </p:txBody>
      </p:sp>
      <p:sp>
        <p:nvSpPr>
          <p:cNvPr id="8" name="KPc1">
            <a:extLst>
              <a:ext uri="{FF2B5EF4-FFF2-40B4-BE49-F238E27FC236}">
                <a16:creationId xmlns:a16="http://schemas.microsoft.com/office/drawing/2014/main" id="{55B764BF-F7EE-4D4B-8590-FF15E8EAAD37}"/>
              </a:ext>
            </a:extLst>
          </p:cNvPr>
          <p:cNvSpPr/>
          <p:nvPr/>
        </p:nvSpPr>
        <p:spPr>
          <a:xfrm>
            <a:off x="13466260" y="4085258"/>
            <a:ext cx="921026" cy="925632"/>
          </a:xfrm>
          <a:prstGeom prst="ellipse">
            <a:avLst/>
          </a:prstGeom>
          <a:solidFill>
            <a:schemeClr val="tx1"/>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chemeClr val="bg1"/>
              </a:solidFill>
              <a:effectLst/>
              <a:uFillTx/>
              <a:latin typeface="+mn-lt"/>
              <a:ea typeface="+mn-ea"/>
              <a:cs typeface="+mn-cs"/>
              <a:sym typeface="Helvetica Light"/>
            </a:endParaRPr>
          </a:p>
        </p:txBody>
      </p:sp>
      <p:sp>
        <p:nvSpPr>
          <p:cNvPr id="9" name="KPc2">
            <a:extLst>
              <a:ext uri="{FF2B5EF4-FFF2-40B4-BE49-F238E27FC236}">
                <a16:creationId xmlns:a16="http://schemas.microsoft.com/office/drawing/2014/main" id="{51754A57-FA15-49EE-B1EE-8C798F870CB3}"/>
              </a:ext>
            </a:extLst>
          </p:cNvPr>
          <p:cNvSpPr/>
          <p:nvPr/>
        </p:nvSpPr>
        <p:spPr>
          <a:xfrm>
            <a:off x="13473438" y="6031307"/>
            <a:ext cx="921026" cy="925632"/>
          </a:xfrm>
          <a:prstGeom prst="ellipse">
            <a:avLst/>
          </a:prstGeom>
          <a:solidFill>
            <a:schemeClr val="tx1"/>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KPc3">
            <a:extLst>
              <a:ext uri="{FF2B5EF4-FFF2-40B4-BE49-F238E27FC236}">
                <a16:creationId xmlns:a16="http://schemas.microsoft.com/office/drawing/2014/main" id="{34D6602A-B426-4F47-9D0E-504BFD4D27B5}"/>
              </a:ext>
            </a:extLst>
          </p:cNvPr>
          <p:cNvSpPr/>
          <p:nvPr/>
        </p:nvSpPr>
        <p:spPr>
          <a:xfrm>
            <a:off x="13473438" y="8022258"/>
            <a:ext cx="921026" cy="925632"/>
          </a:xfrm>
          <a:prstGeom prst="ellipse">
            <a:avLst/>
          </a:prstGeom>
          <a:solidFill>
            <a:schemeClr val="tx1"/>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1" name="KP1">
            <a:extLst>
              <a:ext uri="{FF2B5EF4-FFF2-40B4-BE49-F238E27FC236}">
                <a16:creationId xmlns:a16="http://schemas.microsoft.com/office/drawing/2014/main" id="{0ACE85BA-7C97-4E95-8B27-20772A1DEC5F}"/>
              </a:ext>
            </a:extLst>
          </p:cNvPr>
          <p:cNvSpPr txBox="1"/>
          <p:nvPr/>
        </p:nvSpPr>
        <p:spPr>
          <a:xfrm>
            <a:off x="14628586" y="4058390"/>
            <a:ext cx="90805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algn="l">
              <a:buNone/>
            </a:pPr>
            <a:r>
              <a:rPr lang="en-US" sz="3200" b="1" dirty="0">
                <a:solidFill>
                  <a:schemeClr val="tx1"/>
                </a:solidFill>
              </a:rPr>
              <a:t>Bidirectional sync</a:t>
            </a:r>
          </a:p>
          <a:p>
            <a:pPr algn="l">
              <a:lnSpc>
                <a:spcPct val="110000"/>
              </a:lnSpc>
              <a:spcBef>
                <a:spcPts val="200"/>
              </a:spcBef>
            </a:pPr>
            <a:r>
              <a:rPr lang="en-US" sz="2400" dirty="0"/>
              <a:t>MBSE models and the Digital Twin communicate in real time, keeping virtual and physical twins synchronized</a:t>
            </a:r>
          </a:p>
        </p:txBody>
      </p:sp>
      <p:sp>
        <p:nvSpPr>
          <p:cNvPr id="12" name="KP2">
            <a:extLst>
              <a:ext uri="{FF2B5EF4-FFF2-40B4-BE49-F238E27FC236}">
                <a16:creationId xmlns:a16="http://schemas.microsoft.com/office/drawing/2014/main" id="{94B5EBE6-B8F4-410D-B290-150F377C73DC}"/>
              </a:ext>
            </a:extLst>
          </p:cNvPr>
          <p:cNvSpPr txBox="1"/>
          <p:nvPr/>
        </p:nvSpPr>
        <p:spPr>
          <a:xfrm>
            <a:off x="14628586" y="6026890"/>
            <a:ext cx="90805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algn="l">
              <a:buNone/>
            </a:pPr>
            <a:r>
              <a:rPr lang="en-US" sz="3200" b="1" dirty="0">
                <a:solidFill>
                  <a:schemeClr val="tx1"/>
                </a:solidFill>
              </a:rPr>
              <a:t>End-to-end traceability</a:t>
            </a:r>
          </a:p>
          <a:p>
            <a:pPr algn="l">
              <a:spcBef>
                <a:spcPts val="400"/>
              </a:spcBef>
              <a:buNone/>
            </a:pPr>
            <a:r>
              <a:rPr lang="en-US" sz="2400" dirty="0">
                <a:solidFill>
                  <a:srgbClr val="000000"/>
                </a:solidFill>
              </a:rPr>
              <a:t>MBSE governance connects every requirement through design, test, and results in one shared model.</a:t>
            </a:r>
          </a:p>
        </p:txBody>
      </p:sp>
      <p:sp>
        <p:nvSpPr>
          <p:cNvPr id="13" name="KP3">
            <a:extLst>
              <a:ext uri="{FF2B5EF4-FFF2-40B4-BE49-F238E27FC236}">
                <a16:creationId xmlns:a16="http://schemas.microsoft.com/office/drawing/2014/main" id="{BD9D028A-2472-46D4-A0FE-66D237E214FA}"/>
              </a:ext>
            </a:extLst>
          </p:cNvPr>
          <p:cNvSpPr txBox="1"/>
          <p:nvPr/>
        </p:nvSpPr>
        <p:spPr>
          <a:xfrm>
            <a:off x="14628586" y="7995390"/>
            <a:ext cx="9080500" cy="190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algn="l">
              <a:buNone/>
            </a:pPr>
            <a:r>
              <a:rPr lang="en-US" sz="3200" b="1" dirty="0">
                <a:solidFill>
                  <a:schemeClr val="tx1"/>
                </a:solidFill>
              </a:rPr>
              <a:t>Scalable framework</a:t>
            </a:r>
          </a:p>
          <a:p>
            <a:pPr algn="l">
              <a:spcBef>
                <a:spcPts val="400"/>
              </a:spcBef>
              <a:buNone/>
            </a:pPr>
            <a:r>
              <a:rPr lang="en-US" sz="2400" dirty="0">
                <a:solidFill>
                  <a:srgbClr val="000000"/>
                </a:solidFill>
              </a:rPr>
              <a:t>The architecture starts with a robot testbed and scales to complex multi-system vehicles.</a:t>
            </a:r>
          </a:p>
        </p:txBody>
      </p:sp>
      <p:pic>
        <p:nvPicPr>
          <p:cNvPr id="313" name="Graphic 313" descr="Bidirectional sync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14186" y="4312390"/>
            <a:ext cx="431800" cy="431800"/>
          </a:xfrm>
          <a:prstGeom prst="rect">
            <a:avLst/>
          </a:prstGeom>
        </p:spPr>
      </p:pic>
      <p:pic>
        <p:nvPicPr>
          <p:cNvPr id="314" name="Graphic 314" descr="Traceability link 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714186" y="6280890"/>
            <a:ext cx="431800" cy="431800"/>
          </a:xfrm>
          <a:prstGeom prst="rect">
            <a:avLst/>
          </a:prstGeom>
        </p:spPr>
      </p:pic>
      <p:pic>
        <p:nvPicPr>
          <p:cNvPr id="315" name="Graphic 315" descr="Scalable framework 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714186" y="8249390"/>
            <a:ext cx="431800" cy="431800"/>
          </a:xfrm>
          <a:prstGeom prst="rect">
            <a:avLst/>
          </a:prstGeom>
        </p:spPr>
      </p:pic>
      <p:sp>
        <p:nvSpPr>
          <p:cNvPr id="4" name="TextBox 3">
            <a:extLst>
              <a:ext uri="{FF2B5EF4-FFF2-40B4-BE49-F238E27FC236}">
                <a16:creationId xmlns:a16="http://schemas.microsoft.com/office/drawing/2014/main" id="{1BE40F54-2DFC-4C52-0667-E09B9247FE93}"/>
              </a:ext>
            </a:extLst>
          </p:cNvPr>
          <p:cNvSpPr txBox="1"/>
          <p:nvPr/>
        </p:nvSpPr>
        <p:spPr>
          <a:xfrm>
            <a:off x="181429" y="1168400"/>
            <a:ext cx="16074571"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3200" dirty="0"/>
              <a:t>Digital Environment for Lifecycle Test and Evaluation of Off-Road Combat Vehicles</a:t>
            </a:r>
            <a:endParaRPr kumimoji="0" lang="en-US"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6" name="Rectangle: Rounded Corners 5">
            <a:extLst>
              <a:ext uri="{FF2B5EF4-FFF2-40B4-BE49-F238E27FC236}">
                <a16:creationId xmlns:a16="http://schemas.microsoft.com/office/drawing/2014/main" id="{C16F9401-51F8-4EF7-8FAA-272BDC46C7C0}"/>
              </a:ext>
            </a:extLst>
          </p:cNvPr>
          <p:cNvSpPr/>
          <p:nvPr/>
        </p:nvSpPr>
        <p:spPr>
          <a:xfrm>
            <a:off x="2853481" y="5069146"/>
            <a:ext cx="7467123" cy="332001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7" name="Text Placeholder 2">
            <a:extLst>
              <a:ext uri="{FF2B5EF4-FFF2-40B4-BE49-F238E27FC236}">
                <a16:creationId xmlns:a16="http://schemas.microsoft.com/office/drawing/2014/main" id="{C710B268-C1E2-4F1A-BFF6-14A48C906A0B}"/>
              </a:ext>
            </a:extLst>
          </p:cNvPr>
          <p:cNvSpPr>
            <a:spLocks noGrp="1"/>
          </p:cNvSpPr>
          <p:nvPr/>
        </p:nvSpPr>
        <p:spPr bwMode="auto">
          <a:xfrm>
            <a:off x="2813981" y="3303118"/>
            <a:ext cx="8384384" cy="388369"/>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96875" indent="-342900" algn="l" rtl="0" eaLnBrk="1" fontAlgn="base" hangingPunct="1">
              <a:spcBef>
                <a:spcPct val="20000"/>
              </a:spcBef>
              <a:spcAft>
                <a:spcPct val="0"/>
              </a:spcAft>
              <a:buFont typeface="Arial" panose="020B0604020202020204" pitchFamily="34" charset="0"/>
              <a:buChar char="•"/>
              <a:defRPr sz="2000">
                <a:solidFill>
                  <a:schemeClr val="bg2">
                    <a:lumMod val="10000"/>
                  </a:schemeClr>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Font typeface="Wingdings" panose="05000000000000000000" pitchFamily="2" charset="2"/>
              <a:buChar char="§"/>
              <a:defRPr sz="1800">
                <a:solidFill>
                  <a:srgbClr val="000000"/>
                </a:solidFill>
                <a:latin typeface="+mn-lt"/>
                <a:ea typeface="ＭＳ Ｐゴシック" charset="0"/>
                <a:cs typeface="+mn-cs"/>
              </a:defRPr>
            </a:lvl2pPr>
            <a:lvl3pPr marL="1200150" indent="-285750" algn="l" rtl="0" eaLnBrk="1" fontAlgn="base" hangingPunct="1">
              <a:spcBef>
                <a:spcPct val="20000"/>
              </a:spcBef>
              <a:spcAft>
                <a:spcPct val="0"/>
              </a:spcAft>
              <a:buFont typeface="Courier New" panose="02070309020205020404" pitchFamily="49" charset="0"/>
              <a:buChar char="o"/>
              <a:defRPr sz="1600">
                <a:solidFill>
                  <a:srgbClr val="000000"/>
                </a:solidFill>
                <a:latin typeface="+mn-lt"/>
                <a:ea typeface="ＭＳ Ｐゴシック" charset="0"/>
                <a:cs typeface="+mn-cs"/>
              </a:defRPr>
            </a:lvl3pPr>
            <a:lvl4pPr marL="1600200" indent="-228600" algn="l" rtl="0" eaLnBrk="1" fontAlgn="base" hangingPunct="1">
              <a:spcBef>
                <a:spcPct val="20000"/>
              </a:spcBef>
              <a:spcAft>
                <a:spcPct val="0"/>
              </a:spcAft>
              <a:defRPr sz="1100">
                <a:solidFill>
                  <a:srgbClr val="000000"/>
                </a:solidFill>
                <a:latin typeface="+mn-lt"/>
                <a:ea typeface="ＭＳ Ｐゴシック" charset="0"/>
                <a:cs typeface="+mn-cs"/>
              </a:defRPr>
            </a:lvl4pPr>
            <a:lvl5pPr marL="2057400" indent="-228600" algn="l" rtl="0" eaLnBrk="1" fontAlgn="base" hangingPunct="1">
              <a:spcBef>
                <a:spcPct val="20000"/>
              </a:spcBef>
              <a:spcAft>
                <a:spcPct val="0"/>
              </a:spcAft>
              <a:defRPr sz="1100">
                <a:solidFill>
                  <a:srgbClr val="000000"/>
                </a:solidFill>
                <a:latin typeface="+mn-lt"/>
                <a:ea typeface="ＭＳ Ｐゴシック" charset="0"/>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53975" indent="0">
              <a:buNone/>
            </a:pPr>
            <a:r>
              <a:rPr lang="en-US" dirty="0">
                <a:ea typeface="ＭＳ Ｐゴシック"/>
              </a:rPr>
              <a:t>Digital Twin Solution for Integrated Lifecycle Modeling and Simulation</a:t>
            </a:r>
          </a:p>
          <a:p>
            <a:endParaRPr lang="en-US" dirty="0"/>
          </a:p>
        </p:txBody>
      </p:sp>
      <p:sp>
        <p:nvSpPr>
          <p:cNvPr id="14" name="Rectangle 13">
            <a:extLst>
              <a:ext uri="{FF2B5EF4-FFF2-40B4-BE49-F238E27FC236}">
                <a16:creationId xmlns:a16="http://schemas.microsoft.com/office/drawing/2014/main" id="{BE53A18A-2B94-4681-8B72-4C1116090882}"/>
              </a:ext>
            </a:extLst>
          </p:cNvPr>
          <p:cNvSpPr/>
          <p:nvPr/>
        </p:nvSpPr>
        <p:spPr>
          <a:xfrm>
            <a:off x="2258587" y="5091711"/>
            <a:ext cx="528184" cy="32768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Digital Twin Model</a:t>
            </a:r>
          </a:p>
        </p:txBody>
      </p:sp>
      <p:sp>
        <p:nvSpPr>
          <p:cNvPr id="15" name="Rectangle 14">
            <a:extLst>
              <a:ext uri="{FF2B5EF4-FFF2-40B4-BE49-F238E27FC236}">
                <a16:creationId xmlns:a16="http://schemas.microsoft.com/office/drawing/2014/main" id="{70CB5134-9CF4-4BB6-851C-962401E344A6}"/>
              </a:ext>
            </a:extLst>
          </p:cNvPr>
          <p:cNvSpPr/>
          <p:nvPr/>
        </p:nvSpPr>
        <p:spPr>
          <a:xfrm>
            <a:off x="796400" y="5535847"/>
            <a:ext cx="1271783" cy="99687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16" name="Rectangle 15">
            <a:extLst>
              <a:ext uri="{FF2B5EF4-FFF2-40B4-BE49-F238E27FC236}">
                <a16:creationId xmlns:a16="http://schemas.microsoft.com/office/drawing/2014/main" id="{5B36F9C2-22F3-4596-8D0D-F42533419219}"/>
              </a:ext>
            </a:extLst>
          </p:cNvPr>
          <p:cNvSpPr/>
          <p:nvPr/>
        </p:nvSpPr>
        <p:spPr>
          <a:xfrm>
            <a:off x="782814" y="7039714"/>
            <a:ext cx="1368294" cy="909865"/>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High Fidelity (CAD)</a:t>
            </a:r>
          </a:p>
        </p:txBody>
      </p:sp>
      <p:sp>
        <p:nvSpPr>
          <p:cNvPr id="17" name="Rectangle 16">
            <a:extLst>
              <a:ext uri="{FF2B5EF4-FFF2-40B4-BE49-F238E27FC236}">
                <a16:creationId xmlns:a16="http://schemas.microsoft.com/office/drawing/2014/main" id="{61CEB508-3531-4525-828D-6DD5D7AAA3CE}"/>
              </a:ext>
            </a:extLst>
          </p:cNvPr>
          <p:cNvSpPr/>
          <p:nvPr/>
        </p:nvSpPr>
        <p:spPr>
          <a:xfrm>
            <a:off x="2983188" y="5291741"/>
            <a:ext cx="7195348" cy="381895"/>
          </a:xfrm>
          <a:prstGeom prst="rect">
            <a:avLst/>
          </a:prstGeom>
        </p:spPr>
        <p:style>
          <a:lnRef idx="1">
            <a:schemeClr val="dk1"/>
          </a:lnRef>
          <a:fillRef idx="2">
            <a:schemeClr val="dk1"/>
          </a:fillRef>
          <a:effectRef idx="1">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t>Baseline Ontology </a:t>
            </a:r>
            <a:r>
              <a:rPr lang="en-US"/>
              <a:t>(Common Machine Interpretable Vocabulary)</a:t>
            </a:r>
          </a:p>
        </p:txBody>
      </p:sp>
      <p:sp>
        <p:nvSpPr>
          <p:cNvPr id="18" name="Rectangle 17">
            <a:extLst>
              <a:ext uri="{FF2B5EF4-FFF2-40B4-BE49-F238E27FC236}">
                <a16:creationId xmlns:a16="http://schemas.microsoft.com/office/drawing/2014/main" id="{8EEFB8A6-C71A-4DFC-8D12-90CE6E3027D8}"/>
              </a:ext>
            </a:extLst>
          </p:cNvPr>
          <p:cNvSpPr/>
          <p:nvPr/>
        </p:nvSpPr>
        <p:spPr>
          <a:xfrm>
            <a:off x="3103456" y="5913202"/>
            <a:ext cx="3095798" cy="50375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b="1">
                <a:solidFill>
                  <a:schemeClr val="tx1"/>
                </a:solidFill>
              </a:rPr>
              <a:t>System Architect. Definition</a:t>
            </a:r>
          </a:p>
          <a:p>
            <a:r>
              <a:rPr lang="en-US" i="1">
                <a:solidFill>
                  <a:schemeClr val="tx1"/>
                </a:solidFill>
              </a:rPr>
              <a:t>(</a:t>
            </a:r>
            <a:r>
              <a:rPr lang="en-US" i="1" err="1">
                <a:solidFill>
                  <a:schemeClr val="tx1"/>
                </a:solidFill>
              </a:rPr>
              <a:t>SysML</a:t>
            </a:r>
            <a:r>
              <a:rPr lang="en-US" i="1">
                <a:solidFill>
                  <a:schemeClr val="tx1"/>
                </a:solidFill>
              </a:rPr>
              <a:t> Architectures)</a:t>
            </a:r>
          </a:p>
        </p:txBody>
      </p:sp>
      <p:sp>
        <p:nvSpPr>
          <p:cNvPr id="19" name="Rectangle 18">
            <a:extLst>
              <a:ext uri="{FF2B5EF4-FFF2-40B4-BE49-F238E27FC236}">
                <a16:creationId xmlns:a16="http://schemas.microsoft.com/office/drawing/2014/main" id="{3060851D-C06E-4F5F-9E78-7C8F437FDE4A}"/>
              </a:ext>
            </a:extLst>
          </p:cNvPr>
          <p:cNvSpPr/>
          <p:nvPr/>
        </p:nvSpPr>
        <p:spPr>
          <a:xfrm>
            <a:off x="4549177" y="6636930"/>
            <a:ext cx="3510519" cy="503758"/>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b="1">
                <a:solidFill>
                  <a:schemeClr val="tx1"/>
                </a:solidFill>
              </a:rPr>
              <a:t>System Design Model </a:t>
            </a:r>
          </a:p>
          <a:p>
            <a:r>
              <a:rPr lang="en-US" i="1">
                <a:solidFill>
                  <a:schemeClr val="tx1"/>
                </a:solidFill>
              </a:rPr>
              <a:t>(Parametric Design, Algorithms)</a:t>
            </a:r>
          </a:p>
        </p:txBody>
      </p:sp>
      <p:sp>
        <p:nvSpPr>
          <p:cNvPr id="20" name="Rectangle 19">
            <a:extLst>
              <a:ext uri="{FF2B5EF4-FFF2-40B4-BE49-F238E27FC236}">
                <a16:creationId xmlns:a16="http://schemas.microsoft.com/office/drawing/2014/main" id="{CF4B68DA-1F61-439C-8B29-10E667518A6F}"/>
              </a:ext>
            </a:extLst>
          </p:cNvPr>
          <p:cNvSpPr/>
          <p:nvPr/>
        </p:nvSpPr>
        <p:spPr>
          <a:xfrm>
            <a:off x="6699054" y="7360658"/>
            <a:ext cx="3155589" cy="503758"/>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b="1">
                <a:solidFill>
                  <a:schemeClr val="tx1"/>
                </a:solidFill>
              </a:rPr>
              <a:t>Component Specification</a:t>
            </a:r>
          </a:p>
          <a:p>
            <a:r>
              <a:rPr lang="en-US" i="1">
                <a:solidFill>
                  <a:schemeClr val="tx1"/>
                </a:solidFill>
              </a:rPr>
              <a:t>(Domain-Specific models)</a:t>
            </a:r>
          </a:p>
        </p:txBody>
      </p:sp>
      <p:sp>
        <p:nvSpPr>
          <p:cNvPr id="21" name="Rectangle 20">
            <a:extLst>
              <a:ext uri="{FF2B5EF4-FFF2-40B4-BE49-F238E27FC236}">
                <a16:creationId xmlns:a16="http://schemas.microsoft.com/office/drawing/2014/main" id="{5D02CA9A-00F2-4579-97EF-406B3F7C74DC}"/>
              </a:ext>
            </a:extLst>
          </p:cNvPr>
          <p:cNvSpPr/>
          <p:nvPr/>
        </p:nvSpPr>
        <p:spPr>
          <a:xfrm>
            <a:off x="10549339" y="5088539"/>
            <a:ext cx="528184" cy="32768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chemeClr val="tx1"/>
                </a:solidFill>
              </a:rPr>
              <a:t>Physical System</a:t>
            </a:r>
          </a:p>
        </p:txBody>
      </p:sp>
      <p:sp>
        <p:nvSpPr>
          <p:cNvPr id="22" name="Rectangle 21">
            <a:extLst>
              <a:ext uri="{FF2B5EF4-FFF2-40B4-BE49-F238E27FC236}">
                <a16:creationId xmlns:a16="http://schemas.microsoft.com/office/drawing/2014/main" id="{0232A64F-60EE-46D7-A2D0-32651B19F0CE}"/>
              </a:ext>
            </a:extLst>
          </p:cNvPr>
          <p:cNvSpPr/>
          <p:nvPr/>
        </p:nvSpPr>
        <p:spPr>
          <a:xfrm>
            <a:off x="10913076" y="5573562"/>
            <a:ext cx="288100" cy="1941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TextBox 17">
            <a:extLst>
              <a:ext uri="{FF2B5EF4-FFF2-40B4-BE49-F238E27FC236}">
                <a16:creationId xmlns:a16="http://schemas.microsoft.com/office/drawing/2014/main" id="{B09A1B29-9BA5-40CD-A783-B5D5D8F60FDF}"/>
              </a:ext>
            </a:extLst>
          </p:cNvPr>
          <p:cNvSpPr txBox="1"/>
          <p:nvPr/>
        </p:nvSpPr>
        <p:spPr>
          <a:xfrm rot="5400000" flipH="1">
            <a:off x="10724512" y="6396541"/>
            <a:ext cx="1152991" cy="380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:sensors</a:t>
            </a:r>
          </a:p>
        </p:txBody>
      </p:sp>
      <p:sp>
        <p:nvSpPr>
          <p:cNvPr id="24" name="Rectangle 23">
            <a:extLst>
              <a:ext uri="{FF2B5EF4-FFF2-40B4-BE49-F238E27FC236}">
                <a16:creationId xmlns:a16="http://schemas.microsoft.com/office/drawing/2014/main" id="{6E9BF81C-6645-43AC-905A-33C3B362CFC7}"/>
              </a:ext>
            </a:extLst>
          </p:cNvPr>
          <p:cNvSpPr/>
          <p:nvPr/>
        </p:nvSpPr>
        <p:spPr>
          <a:xfrm>
            <a:off x="10932518" y="7267704"/>
            <a:ext cx="288100" cy="1941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25" name="Connector: Elbow 24">
            <a:extLst>
              <a:ext uri="{FF2B5EF4-FFF2-40B4-BE49-F238E27FC236}">
                <a16:creationId xmlns:a16="http://schemas.microsoft.com/office/drawing/2014/main" id="{B9446A1D-C688-4085-ADF8-A935C96AADEE}"/>
              </a:ext>
            </a:extLst>
          </p:cNvPr>
          <p:cNvCxnSpPr>
            <a:stCxn id="18" idx="3"/>
            <a:endCxn id="19" idx="0"/>
          </p:cNvCxnSpPr>
          <p:nvPr/>
        </p:nvCxnSpPr>
        <p:spPr>
          <a:xfrm>
            <a:off x="6199254" y="6165081"/>
            <a:ext cx="105183" cy="47184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677B50AA-8918-47C1-9882-4B1C8F6F9C7F}"/>
              </a:ext>
            </a:extLst>
          </p:cNvPr>
          <p:cNvCxnSpPr>
            <a:cxnSpLocks/>
            <a:stCxn id="19" idx="1"/>
          </p:cNvCxnSpPr>
          <p:nvPr/>
        </p:nvCxnSpPr>
        <p:spPr>
          <a:xfrm rot="10800000">
            <a:off x="4339673" y="6506245"/>
            <a:ext cx="209505" cy="38256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180842C7-2A51-4587-984B-F8F8D8653B54}"/>
              </a:ext>
            </a:extLst>
          </p:cNvPr>
          <p:cNvCxnSpPr>
            <a:cxnSpLocks/>
            <a:stCxn id="19" idx="3"/>
            <a:endCxn id="20" idx="0"/>
          </p:cNvCxnSpPr>
          <p:nvPr/>
        </p:nvCxnSpPr>
        <p:spPr>
          <a:xfrm>
            <a:off x="8059696" y="6888809"/>
            <a:ext cx="217153" cy="47184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EAB04A41-C7F2-4DD7-A5DC-CA725A3754C7}"/>
              </a:ext>
            </a:extLst>
          </p:cNvPr>
          <p:cNvCxnSpPr>
            <a:cxnSpLocks/>
            <a:stCxn id="20" idx="1"/>
            <a:endCxn id="19" idx="2"/>
          </p:cNvCxnSpPr>
          <p:nvPr/>
        </p:nvCxnSpPr>
        <p:spPr>
          <a:xfrm rot="10800000">
            <a:off x="6304438" y="7140689"/>
            <a:ext cx="394617" cy="47184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53">
            <a:extLst>
              <a:ext uri="{FF2B5EF4-FFF2-40B4-BE49-F238E27FC236}">
                <a16:creationId xmlns:a16="http://schemas.microsoft.com/office/drawing/2014/main" id="{CCBCE4B2-80FA-437D-8967-675600C33AC3}"/>
              </a:ext>
            </a:extLst>
          </p:cNvPr>
          <p:cNvSpPr txBox="1"/>
          <p:nvPr/>
        </p:nvSpPr>
        <p:spPr>
          <a:xfrm flipH="1">
            <a:off x="4986693" y="8576473"/>
            <a:ext cx="3678746" cy="38280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DELTA-FORCE Technical Concept</a:t>
            </a:r>
          </a:p>
        </p:txBody>
      </p:sp>
      <p:cxnSp>
        <p:nvCxnSpPr>
          <p:cNvPr id="30" name="Connector: Elbow 29">
            <a:extLst>
              <a:ext uri="{FF2B5EF4-FFF2-40B4-BE49-F238E27FC236}">
                <a16:creationId xmlns:a16="http://schemas.microsoft.com/office/drawing/2014/main" id="{8EF73B8D-EA2B-4C4E-AEE3-65020D50C635}"/>
              </a:ext>
            </a:extLst>
          </p:cNvPr>
          <p:cNvCxnSpPr>
            <a:cxnSpLocks/>
            <a:stCxn id="14" idx="3"/>
            <a:endCxn id="6" idx="1"/>
          </p:cNvCxnSpPr>
          <p:nvPr/>
        </p:nvCxnSpPr>
        <p:spPr>
          <a:xfrm flipV="1">
            <a:off x="2786771" y="6729155"/>
            <a:ext cx="66710" cy="988"/>
          </a:xfrm>
          <a:prstGeom prst="bentConnector3">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1AE08D7C-1350-41CA-9B25-868D30DFECFC}"/>
              </a:ext>
            </a:extLst>
          </p:cNvPr>
          <p:cNvCxnSpPr>
            <a:cxnSpLocks/>
            <a:stCxn id="6" idx="3"/>
            <a:endCxn id="21" idx="1"/>
          </p:cNvCxnSpPr>
          <p:nvPr/>
        </p:nvCxnSpPr>
        <p:spPr>
          <a:xfrm flipV="1">
            <a:off x="10320604" y="6726970"/>
            <a:ext cx="228735" cy="2185"/>
          </a:xfrm>
          <a:prstGeom prst="bentConnector3">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Right Brace 31">
            <a:extLst>
              <a:ext uri="{FF2B5EF4-FFF2-40B4-BE49-F238E27FC236}">
                <a16:creationId xmlns:a16="http://schemas.microsoft.com/office/drawing/2014/main" id="{D10DB1B2-E08C-4508-AF0D-7E0F137A59CD}"/>
              </a:ext>
            </a:extLst>
          </p:cNvPr>
          <p:cNvSpPr/>
          <p:nvPr/>
        </p:nvSpPr>
        <p:spPr>
          <a:xfrm rot="5400000">
            <a:off x="10102226" y="7384478"/>
            <a:ext cx="355844" cy="36492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3" name="Right Brace 32">
            <a:extLst>
              <a:ext uri="{FF2B5EF4-FFF2-40B4-BE49-F238E27FC236}">
                <a16:creationId xmlns:a16="http://schemas.microsoft.com/office/drawing/2014/main" id="{06BCA8DE-E583-461A-891C-4E30FC73520A}"/>
              </a:ext>
            </a:extLst>
          </p:cNvPr>
          <p:cNvSpPr/>
          <p:nvPr/>
        </p:nvSpPr>
        <p:spPr>
          <a:xfrm rot="5400000">
            <a:off x="6375476" y="7216214"/>
            <a:ext cx="353965" cy="40259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4" name="Right Brace 33">
            <a:extLst>
              <a:ext uri="{FF2B5EF4-FFF2-40B4-BE49-F238E27FC236}">
                <a16:creationId xmlns:a16="http://schemas.microsoft.com/office/drawing/2014/main" id="{36BBF081-79AC-4537-9A21-E3391072872C}"/>
              </a:ext>
            </a:extLst>
          </p:cNvPr>
          <p:cNvSpPr/>
          <p:nvPr/>
        </p:nvSpPr>
        <p:spPr>
          <a:xfrm rot="5400000">
            <a:off x="2470988" y="7224051"/>
            <a:ext cx="353965" cy="40259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5" name="TextBox 81">
            <a:extLst>
              <a:ext uri="{FF2B5EF4-FFF2-40B4-BE49-F238E27FC236}">
                <a16:creationId xmlns:a16="http://schemas.microsoft.com/office/drawing/2014/main" id="{53E2C0C1-46D8-4C2A-9CD2-892186202EAE}"/>
              </a:ext>
            </a:extLst>
          </p:cNvPr>
          <p:cNvSpPr txBox="1"/>
          <p:nvPr/>
        </p:nvSpPr>
        <p:spPr>
          <a:xfrm>
            <a:off x="8577431" y="9443033"/>
            <a:ext cx="3649276" cy="38280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Reverse Engineer and Implement</a:t>
            </a:r>
          </a:p>
        </p:txBody>
      </p:sp>
      <p:sp>
        <p:nvSpPr>
          <p:cNvPr id="36" name="TextBox 82">
            <a:extLst>
              <a:ext uri="{FF2B5EF4-FFF2-40B4-BE49-F238E27FC236}">
                <a16:creationId xmlns:a16="http://schemas.microsoft.com/office/drawing/2014/main" id="{5800B028-1B20-4EA3-B336-3F20A5F3BA99}"/>
              </a:ext>
            </a:extLst>
          </p:cNvPr>
          <p:cNvSpPr txBox="1"/>
          <p:nvPr/>
        </p:nvSpPr>
        <p:spPr>
          <a:xfrm>
            <a:off x="4611665" y="9443033"/>
            <a:ext cx="3759184" cy="38280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Conceptualize, Define, and Design</a:t>
            </a:r>
          </a:p>
        </p:txBody>
      </p:sp>
      <p:sp>
        <p:nvSpPr>
          <p:cNvPr id="37" name="TextBox 83">
            <a:extLst>
              <a:ext uri="{FF2B5EF4-FFF2-40B4-BE49-F238E27FC236}">
                <a16:creationId xmlns:a16="http://schemas.microsoft.com/office/drawing/2014/main" id="{7618F1A0-0564-4E7F-BEC9-3DAAECA2540B}"/>
              </a:ext>
            </a:extLst>
          </p:cNvPr>
          <p:cNvSpPr txBox="1"/>
          <p:nvPr/>
        </p:nvSpPr>
        <p:spPr>
          <a:xfrm>
            <a:off x="1012270" y="9443033"/>
            <a:ext cx="3649276" cy="38280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Simulate, Predict, and Analyze</a:t>
            </a:r>
          </a:p>
        </p:txBody>
      </p:sp>
      <p:pic>
        <p:nvPicPr>
          <p:cNvPr id="38" name="Picture 37">
            <a:extLst>
              <a:ext uri="{FF2B5EF4-FFF2-40B4-BE49-F238E27FC236}">
                <a16:creationId xmlns:a16="http://schemas.microsoft.com/office/drawing/2014/main" id="{6EAE8EB7-E214-4B00-92A2-91549A664779}"/>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1305483" y="6103754"/>
            <a:ext cx="1096451" cy="730967"/>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Arrow Connector 38">
            <a:extLst>
              <a:ext uri="{FF2B5EF4-FFF2-40B4-BE49-F238E27FC236}">
                <a16:creationId xmlns:a16="http://schemas.microsoft.com/office/drawing/2014/main" id="{D159D186-E3E9-47D2-AC4F-71FD38C15D46}"/>
              </a:ext>
            </a:extLst>
          </p:cNvPr>
          <p:cNvCxnSpPr>
            <a:stCxn id="38" idx="0"/>
            <a:endCxn id="22" idx="3"/>
          </p:cNvCxnSpPr>
          <p:nvPr/>
        </p:nvCxnSpPr>
        <p:spPr>
          <a:xfrm flipH="1" flipV="1">
            <a:off x="11201176" y="5670654"/>
            <a:ext cx="652533" cy="433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E29F5B5-2361-47AA-A08C-C4CF0CACF28C}"/>
              </a:ext>
            </a:extLst>
          </p:cNvPr>
          <p:cNvCxnSpPr>
            <a:cxnSpLocks/>
            <a:stCxn id="38" idx="2"/>
            <a:endCxn id="24" idx="3"/>
          </p:cNvCxnSpPr>
          <p:nvPr/>
        </p:nvCxnSpPr>
        <p:spPr>
          <a:xfrm flipH="1">
            <a:off x="11220618" y="6834721"/>
            <a:ext cx="633091" cy="530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5D0900F7-A82E-472E-AD0B-2CF22063A447}"/>
              </a:ext>
            </a:extLst>
          </p:cNvPr>
          <p:cNvPicPr>
            <a:picLocks noChangeAspect="1"/>
          </p:cNvPicPr>
          <p:nvPr/>
        </p:nvPicPr>
        <p:blipFill>
          <a:blip r:embed="rId7"/>
          <a:stretch>
            <a:fillRect/>
          </a:stretch>
        </p:blipFill>
        <p:spPr>
          <a:xfrm>
            <a:off x="2436431" y="3763208"/>
            <a:ext cx="8641092" cy="1276908"/>
          </a:xfrm>
          <a:prstGeom prst="rect">
            <a:avLst/>
          </a:prstGeom>
        </p:spPr>
      </p:pic>
      <p:sp>
        <p:nvSpPr>
          <p:cNvPr id="42" name="Rectangle 41">
            <a:extLst>
              <a:ext uri="{FF2B5EF4-FFF2-40B4-BE49-F238E27FC236}">
                <a16:creationId xmlns:a16="http://schemas.microsoft.com/office/drawing/2014/main" id="{4BF4A75A-C37F-7572-582B-A341F23F0499}"/>
              </a:ext>
            </a:extLst>
          </p:cNvPr>
          <p:cNvSpPr/>
          <p:nvPr/>
        </p:nvSpPr>
        <p:spPr>
          <a:xfrm>
            <a:off x="2938969" y="8130987"/>
            <a:ext cx="7195348" cy="38189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t>Analytical Methods </a:t>
            </a:r>
            <a:r>
              <a:rPr lang="en-US"/>
              <a:t>(Multi-disciplinary Trade-off Analysis Methods)</a:t>
            </a:r>
          </a:p>
        </p:txBody>
      </p:sp>
      <p:pic>
        <p:nvPicPr>
          <p:cNvPr id="43" name="Picture 42">
            <a:extLst>
              <a:ext uri="{FF2B5EF4-FFF2-40B4-BE49-F238E27FC236}">
                <a16:creationId xmlns:a16="http://schemas.microsoft.com/office/drawing/2014/main" id="{0DE0533C-ACAB-DBE3-15EF-C4D48E55AAAD}"/>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92386" y="5590631"/>
            <a:ext cx="909865" cy="909865"/>
          </a:xfrm>
          <a:prstGeom prst="rect">
            <a:avLst/>
          </a:prstGeom>
        </p:spPr>
      </p:pic>
      <p:sp>
        <p:nvSpPr>
          <p:cNvPr id="44" name="PageNumber">
            <a:extLst>
              <a:ext uri="{FF2B5EF4-FFF2-40B4-BE49-F238E27FC236}">
                <a16:creationId xmlns:a16="http://schemas.microsoft.com/office/drawing/2014/main" id="{64D35752-0A02-424F-8ED2-F16BB022ECF0}"/>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5</a:t>
            </a:r>
          </a:p>
        </p:txBody>
      </p:sp>
    </p:spTree>
    <p:extLst>
      <p:ext uri="{BB962C8B-B14F-4D97-AF65-F5344CB8AC3E}">
        <p14:creationId xmlns:p14="http://schemas.microsoft.com/office/powerpoint/2010/main" val="34578928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313"/>
                                        </p:tgtEl>
                                        <p:attrNameLst>
                                          <p:attrName>style.visibility</p:attrName>
                                        </p:attrNameLst>
                                      </p:cBhvr>
                                      <p:to>
                                        <p:strVal val="visible"/>
                                      </p:to>
                                    </p:set>
                                    <p:animEffect transition="in" filter="fade">
                                      <p:cBhvr>
                                        <p:cTn id="13" dur="500"/>
                                        <p:tgtEl>
                                          <p:spTgt spid="3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314"/>
                                        </p:tgtEl>
                                        <p:attrNameLst>
                                          <p:attrName>style.visibility</p:attrName>
                                        </p:attrNameLst>
                                      </p:cBhvr>
                                      <p:to>
                                        <p:strVal val="visible"/>
                                      </p:to>
                                    </p:set>
                                    <p:animEffect transition="in" filter="fade">
                                      <p:cBhvr>
                                        <p:cTn id="24" dur="500"/>
                                        <p:tgtEl>
                                          <p:spTgt spid="3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315"/>
                                        </p:tgtEl>
                                        <p:attrNameLst>
                                          <p:attrName>style.visibility</p:attrName>
                                        </p:attrNameLst>
                                      </p:cBhvr>
                                      <p:to>
                                        <p:strVal val="visible"/>
                                      </p:to>
                                    </p:set>
                                    <p:animEffect transition="in" filter="fade">
                                      <p:cBhvr>
                                        <p:cTn id="35" dur="500"/>
                                        <p:tgtEl>
                                          <p:spTgt spid="31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10"/>
                                        </p:tgtEl>
                                        <p:attrNameLst>
                                          <p:attrName>style.visibility</p:attrName>
                                        </p:attrNameLst>
                                      </p:cBhvr>
                                      <p:to>
                                        <p:strVal val="visible"/>
                                      </p:to>
                                    </p:set>
                                    <p:anim calcmode="lin" valueType="num">
                                      <p:cBhvr additive="base">
                                        <p:cTn id="40" dur="500" fill="hold"/>
                                        <p:tgtEl>
                                          <p:spTgt spid="310"/>
                                        </p:tgtEl>
                                        <p:attrNameLst>
                                          <p:attrName>ppt_x</p:attrName>
                                        </p:attrNameLst>
                                      </p:cBhvr>
                                      <p:tavLst>
                                        <p:tav tm="0">
                                          <p:val>
                                            <p:strVal val="#ppt_x"/>
                                          </p:val>
                                        </p:tav>
                                        <p:tav tm="100000">
                                          <p:val>
                                            <p:strVal val="#ppt_x"/>
                                          </p:val>
                                        </p:tav>
                                      </p:tavLst>
                                    </p:anim>
                                    <p:anim calcmode="lin" valueType="num">
                                      <p:cBhvr additive="base">
                                        <p:cTn id="41" dur="500" fill="hold"/>
                                        <p:tgtEl>
                                          <p:spTgt spid="310"/>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11"/>
                                        </p:tgtEl>
                                        <p:attrNameLst>
                                          <p:attrName>style.visibility</p:attrName>
                                        </p:attrNameLst>
                                      </p:cBhvr>
                                      <p:to>
                                        <p:strVal val="visible"/>
                                      </p:to>
                                    </p:set>
                                    <p:anim calcmode="lin" valueType="num">
                                      <p:cBhvr additive="base">
                                        <p:cTn id="44" dur="500" fill="hold"/>
                                        <p:tgtEl>
                                          <p:spTgt spid="311"/>
                                        </p:tgtEl>
                                        <p:attrNameLst>
                                          <p:attrName>ppt_x</p:attrName>
                                        </p:attrNameLst>
                                      </p:cBhvr>
                                      <p:tavLst>
                                        <p:tav tm="0">
                                          <p:val>
                                            <p:strVal val="#ppt_x"/>
                                          </p:val>
                                        </p:tav>
                                        <p:tav tm="100000">
                                          <p:val>
                                            <p:strVal val="#ppt_x"/>
                                          </p:val>
                                        </p:tav>
                                      </p:tavLst>
                                    </p:anim>
                                    <p:anim calcmode="lin" valueType="num">
                                      <p:cBhvr additive="base">
                                        <p:cTn id="45" dur="500" fill="hold"/>
                                        <p:tgtEl>
                                          <p:spTgt spid="311"/>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12"/>
                                        </p:tgtEl>
                                        <p:attrNameLst>
                                          <p:attrName>style.visibility</p:attrName>
                                        </p:attrNameLst>
                                      </p:cBhvr>
                                      <p:to>
                                        <p:strVal val="visible"/>
                                      </p:to>
                                    </p:set>
                                    <p:anim calcmode="lin" valueType="num">
                                      <p:cBhvr additive="base">
                                        <p:cTn id="48" dur="500" fill="hold"/>
                                        <p:tgtEl>
                                          <p:spTgt spid="312"/>
                                        </p:tgtEl>
                                        <p:attrNameLst>
                                          <p:attrName>ppt_x</p:attrName>
                                        </p:attrNameLst>
                                      </p:cBhvr>
                                      <p:tavLst>
                                        <p:tav tm="0">
                                          <p:val>
                                            <p:strVal val="#ppt_x"/>
                                          </p:val>
                                        </p:tav>
                                        <p:tav tm="100000">
                                          <p:val>
                                            <p:strVal val="#ppt_x"/>
                                          </p:val>
                                        </p:tav>
                                      </p:tavLst>
                                    </p:anim>
                                    <p:anim calcmode="lin" valueType="num">
                                      <p:cBhvr additive="base">
                                        <p:cTn id="49" dur="500" fill="hold"/>
                                        <p:tgtEl>
                                          <p:spTgt spid="3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 grpId="0" animBg="1"/>
      <p:bldP spid="311" grpId="0" animBg="1"/>
      <p:bldP spid="312" grpId="0"/>
      <p:bldP spid="8" grpId="0" animBg="1"/>
      <p:bldP spid="9" grpId="0" animBg="1"/>
      <p:bldP spid="10" grpId="0" animBg="1"/>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9C9585-8883-AF7A-D78F-F7B30AFF4816}"/>
              </a:ext>
            </a:extLst>
          </p:cNvPr>
          <p:cNvSpPr>
            <a:spLocks noGrp="1"/>
          </p:cNvSpPr>
          <p:nvPr>
            <p:ph type="body" sz="quarter" idx="11"/>
          </p:nvPr>
        </p:nvSpPr>
        <p:spPr/>
        <p:txBody>
          <a:bodyPr/>
          <a:lstStyle/>
          <a:p>
            <a:r>
              <a:rPr lang="en-US" dirty="0"/>
              <a:t>The Engineering Environment</a:t>
            </a:r>
          </a:p>
        </p:txBody>
      </p:sp>
      <p:sp>
        <p:nvSpPr>
          <p:cNvPr id="6" name="ENV_sub">
            <a:extLst>
              <a:ext uri="{FF2B5EF4-FFF2-40B4-BE49-F238E27FC236}">
                <a16:creationId xmlns:a16="http://schemas.microsoft.com/office/drawing/2014/main" id="{CCFABCD0-D623-45F0-8D2A-4027A7B6D025}"/>
              </a:ext>
            </a:extLst>
          </p:cNvPr>
          <p:cNvSpPr txBox="1"/>
          <p:nvPr/>
        </p:nvSpPr>
        <p:spPr>
          <a:xfrm>
            <a:off x="5154718" y="2267905"/>
            <a:ext cx="21336000" cy="811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l"/>
            <a:r>
              <a:rPr lang="en-US" sz="3200" b="1" dirty="0">
                <a:solidFill>
                  <a:srgbClr val="000000"/>
                </a:solidFill>
              </a:rPr>
              <a:t>MBSE and digital twins are both mature and already in use in this environment.</a:t>
            </a:r>
          </a:p>
        </p:txBody>
      </p:sp>
      <p:sp>
        <p:nvSpPr>
          <p:cNvPr id="5" name="Rectangle: Rounded Corners 4">
            <a:extLst>
              <a:ext uri="{FF2B5EF4-FFF2-40B4-BE49-F238E27FC236}">
                <a16:creationId xmlns:a16="http://schemas.microsoft.com/office/drawing/2014/main" id="{9CFF312A-EFC6-B0C0-7221-130F939F67C7}"/>
              </a:ext>
            </a:extLst>
          </p:cNvPr>
          <p:cNvSpPr/>
          <p:nvPr/>
        </p:nvSpPr>
        <p:spPr>
          <a:xfrm>
            <a:off x="8149839" y="10085311"/>
            <a:ext cx="8084321" cy="1362784"/>
          </a:xfrm>
          <a:prstGeom prst="roundRect">
            <a:avLst/>
          </a:prstGeom>
          <a:solidFill>
            <a:schemeClr val="bg1"/>
          </a:solidFill>
          <a:ln w="1270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tx1"/>
                </a:solidFill>
              </a:rPr>
              <a:t>A unified runtime enables synchronized DT-PT execution for validation</a:t>
            </a:r>
          </a:p>
        </p:txBody>
      </p:sp>
      <p:pic>
        <p:nvPicPr>
          <p:cNvPr id="18" name="Picture 17">
            <a:extLst>
              <a:ext uri="{FF2B5EF4-FFF2-40B4-BE49-F238E27FC236}">
                <a16:creationId xmlns:a16="http://schemas.microsoft.com/office/drawing/2014/main" id="{C9DACDBB-CFC5-EAC3-10F0-A0C87D3DD1CF}"/>
              </a:ext>
            </a:extLst>
          </p:cNvPr>
          <p:cNvPicPr>
            <a:picLocks noChangeAspect="1"/>
          </p:cNvPicPr>
          <p:nvPr/>
        </p:nvPicPr>
        <p:blipFill>
          <a:blip r:embed="rId3"/>
          <a:srcRect t="25698" b="26074"/>
          <a:stretch>
            <a:fillRect/>
          </a:stretch>
        </p:blipFill>
        <p:spPr>
          <a:xfrm>
            <a:off x="511775" y="3413875"/>
            <a:ext cx="23360447" cy="6337177"/>
          </a:xfrm>
          <a:prstGeom prst="rect">
            <a:avLst/>
          </a:prstGeom>
        </p:spPr>
      </p:pic>
      <p:sp>
        <p:nvSpPr>
          <p:cNvPr id="2" name="TextBox 1">
            <a:extLst>
              <a:ext uri="{FF2B5EF4-FFF2-40B4-BE49-F238E27FC236}">
                <a16:creationId xmlns:a16="http://schemas.microsoft.com/office/drawing/2014/main" id="{DB8A6C08-2FF0-C110-2EEA-9E076CC26BB7}"/>
              </a:ext>
            </a:extLst>
          </p:cNvPr>
          <p:cNvSpPr txBox="1"/>
          <p:nvPr/>
        </p:nvSpPr>
        <p:spPr>
          <a:xfrm>
            <a:off x="10406743" y="5136125"/>
            <a:ext cx="1451428"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mn-lt"/>
                <a:ea typeface="+mn-ea"/>
                <a:cs typeface="+mn-cs"/>
                <a:sym typeface="Helvetica Light"/>
              </a:rPr>
              <a:t>Robot Operating Software</a:t>
            </a:r>
          </a:p>
        </p:txBody>
      </p:sp>
      <p:sp>
        <p:nvSpPr>
          <p:cNvPr id="4" name="Rectangle 3">
            <a:extLst>
              <a:ext uri="{FF2B5EF4-FFF2-40B4-BE49-F238E27FC236}">
                <a16:creationId xmlns:a16="http://schemas.microsoft.com/office/drawing/2014/main" id="{A0CECC45-E2B4-5BF4-6A64-75D3C458E343}"/>
              </a:ext>
            </a:extLst>
          </p:cNvPr>
          <p:cNvSpPr/>
          <p:nvPr/>
        </p:nvSpPr>
        <p:spPr>
          <a:xfrm>
            <a:off x="17344571" y="3413875"/>
            <a:ext cx="6527651" cy="3233668"/>
          </a:xfrm>
          <a:prstGeom prst="rect">
            <a:avLst/>
          </a:prstGeom>
          <a:gradFill flip="none" rotWithShape="1">
            <a:gsLst>
              <a:gs pos="27000">
                <a:schemeClr val="bg1"/>
              </a:gs>
              <a:gs pos="100000">
                <a:schemeClr val="bg1">
                  <a:lumMod val="85000"/>
                </a:schemeClr>
              </a:gs>
            </a:gsLst>
            <a:lin ang="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9" name="Rectangle 8">
            <a:extLst>
              <a:ext uri="{FF2B5EF4-FFF2-40B4-BE49-F238E27FC236}">
                <a16:creationId xmlns:a16="http://schemas.microsoft.com/office/drawing/2014/main" id="{27BF2CD4-1E1B-806D-9B42-D670F177705E}"/>
              </a:ext>
            </a:extLst>
          </p:cNvPr>
          <p:cNvSpPr/>
          <p:nvPr/>
        </p:nvSpPr>
        <p:spPr>
          <a:xfrm>
            <a:off x="17344571" y="6533643"/>
            <a:ext cx="6527651" cy="3233668"/>
          </a:xfrm>
          <a:prstGeom prst="rect">
            <a:avLst/>
          </a:prstGeom>
          <a:gradFill flip="none" rotWithShape="1">
            <a:gsLst>
              <a:gs pos="27000">
                <a:schemeClr val="bg1"/>
              </a:gs>
              <a:gs pos="100000">
                <a:schemeClr val="bg1">
                  <a:lumMod val="85000"/>
                </a:schemeClr>
              </a:gs>
            </a:gsLst>
            <a:lin ang="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PageNumber">
            <a:extLst>
              <a:ext uri="{FF2B5EF4-FFF2-40B4-BE49-F238E27FC236}">
                <a16:creationId xmlns:a16="http://schemas.microsoft.com/office/drawing/2014/main" id="{9CF4A0AB-9CAD-4A2B-9A5D-F8ABDB169FF7}"/>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6</a:t>
            </a:r>
          </a:p>
        </p:txBody>
      </p:sp>
    </p:spTree>
    <p:extLst>
      <p:ext uri="{BB962C8B-B14F-4D97-AF65-F5344CB8AC3E}">
        <p14:creationId xmlns:p14="http://schemas.microsoft.com/office/powerpoint/2010/main" val="18254350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44948-E747-C6E3-1481-C1A05F2EB3AE}"/>
              </a:ext>
            </a:extLst>
          </p:cNvPr>
          <p:cNvSpPr>
            <a:spLocks noGrp="1"/>
          </p:cNvSpPr>
          <p:nvPr>
            <p:ph type="body" sz="quarter" idx="10"/>
          </p:nvPr>
        </p:nvSpPr>
        <p:spPr>
          <a:xfrm>
            <a:off x="1991025" y="3022959"/>
            <a:ext cx="19596100" cy="660041"/>
          </a:xfrm>
        </p:spPr>
        <p:txBody>
          <a:bodyPr/>
          <a:lstStyle/>
          <a:p>
            <a:pPr algn="l"/>
            <a:r>
              <a:rPr lang="en-US" sz="3200" b="1" dirty="0">
                <a:solidFill>
                  <a:srgbClr val="000000"/>
                </a:solidFill>
              </a:rPr>
              <a:t>MBSE and Digital Twins are both mature. The process connecting them for verification is not.</a:t>
            </a:r>
          </a:p>
        </p:txBody>
      </p:sp>
      <p:sp>
        <p:nvSpPr>
          <p:cNvPr id="3" name="Text Placeholder 2">
            <a:extLst>
              <a:ext uri="{FF2B5EF4-FFF2-40B4-BE49-F238E27FC236}">
                <a16:creationId xmlns:a16="http://schemas.microsoft.com/office/drawing/2014/main" id="{F7CA5EFC-27FC-FFCF-54F7-BE645D254C01}"/>
              </a:ext>
            </a:extLst>
          </p:cNvPr>
          <p:cNvSpPr>
            <a:spLocks noGrp="1"/>
          </p:cNvSpPr>
          <p:nvPr>
            <p:ph type="body" sz="quarter" idx="11"/>
          </p:nvPr>
        </p:nvSpPr>
        <p:spPr/>
        <p:txBody>
          <a:bodyPr/>
          <a:lstStyle/>
          <a:p>
            <a:r>
              <a:rPr lang="en-US" dirty="0"/>
              <a:t>The Gap: What’s Missing Today</a:t>
            </a:r>
          </a:p>
        </p:txBody>
      </p:sp>
      <p:sp>
        <p:nvSpPr>
          <p:cNvPr id="201" name="Gap 201"/>
          <p:cNvSpPr/>
          <p:nvPr/>
        </p:nvSpPr>
        <p:spPr>
          <a:xfrm>
            <a:off x="1981200" y="4064000"/>
            <a:ext cx="9525000" cy="2540000"/>
          </a:xfrm>
          <a:prstGeom prst="roundRect">
            <a:avLst>
              <a:gd name="adj" fmla="val 6000"/>
            </a:avLst>
          </a:prstGeom>
          <a:solidFill>
            <a:srgbClr val="FFFFFF"/>
          </a:solidFill>
          <a:ln w="63500">
            <a:solidFill>
              <a:srgbClr val="000000"/>
            </a:solidFill>
          </a:ln>
        </p:spPr>
        <p:txBody>
          <a:bodyPr lIns="137160" tIns="91440" rIns="137160" bIns="91440" rtlCol="0" anchor="ctr" anchorCtr="0">
            <a:normAutofit/>
          </a:bodyPr>
          <a:lstStyle/>
          <a:p>
            <a:pPr marL="701040" indent="0" algn="l"/>
            <a:r>
              <a:rPr lang="en-US" sz="2800" b="1" dirty="0">
                <a:solidFill>
                  <a:srgbClr val="C82506"/>
                </a:solidFill>
              </a:rPr>
              <a:t>Abstraction Gap</a:t>
            </a:r>
          </a:p>
          <a:p>
            <a:pPr algn="l">
              <a:spcBef>
                <a:spcPts val="400"/>
              </a:spcBef>
            </a:pPr>
            <a:r>
              <a:rPr lang="en-US" sz="2800" dirty="0">
                <a:solidFill>
                  <a:srgbClr val="000000"/>
                </a:solidFill>
              </a:rPr>
              <a:t>SysML models stay abstract by design; Digital Twins need explicit parameters and runtime execution. Nothing formally bridges the two.</a:t>
            </a:r>
          </a:p>
        </p:txBody>
      </p:sp>
      <p:sp>
        <p:nvSpPr>
          <p:cNvPr id="202" name="Gap 202"/>
          <p:cNvSpPr/>
          <p:nvPr/>
        </p:nvSpPr>
        <p:spPr>
          <a:xfrm>
            <a:off x="12052300" y="4064000"/>
            <a:ext cx="9525000" cy="2540000"/>
          </a:xfrm>
          <a:prstGeom prst="roundRect">
            <a:avLst>
              <a:gd name="adj" fmla="val 6000"/>
            </a:avLst>
          </a:prstGeom>
          <a:solidFill>
            <a:srgbClr val="FFFFFF"/>
          </a:solidFill>
          <a:ln w="63500">
            <a:solidFill>
              <a:srgbClr val="000000"/>
            </a:solidFill>
          </a:ln>
        </p:spPr>
        <p:txBody>
          <a:bodyPr lIns="137160" tIns="91440" rIns="137160" bIns="91440" rtlCol="0" anchor="ctr" anchorCtr="0">
            <a:normAutofit/>
          </a:bodyPr>
          <a:lstStyle/>
          <a:p>
            <a:pPr marL="701040" indent="0" algn="l"/>
            <a:r>
              <a:rPr lang="en-US" sz="2800" b="1" dirty="0">
                <a:solidFill>
                  <a:srgbClr val="C82506"/>
                </a:solidFill>
              </a:rPr>
              <a:t>Fragmented Processes</a:t>
            </a:r>
          </a:p>
          <a:p>
            <a:pPr algn="l">
              <a:spcBef>
                <a:spcPts val="400"/>
              </a:spcBef>
            </a:pPr>
            <a:r>
              <a:rPr lang="en-US" sz="2800" dirty="0">
                <a:solidFill>
                  <a:srgbClr val="000000"/>
                </a:solidFill>
              </a:rPr>
              <a:t>Models and simulations run in parallel, so verification happens offline or manually, decoupled from model evolution.</a:t>
            </a:r>
          </a:p>
        </p:txBody>
      </p:sp>
      <p:sp>
        <p:nvSpPr>
          <p:cNvPr id="203" name="Gap 203"/>
          <p:cNvSpPr/>
          <p:nvPr/>
        </p:nvSpPr>
        <p:spPr>
          <a:xfrm>
            <a:off x="1981200" y="6921500"/>
            <a:ext cx="9525000" cy="2540000"/>
          </a:xfrm>
          <a:prstGeom prst="roundRect">
            <a:avLst>
              <a:gd name="adj" fmla="val 6000"/>
            </a:avLst>
          </a:prstGeom>
          <a:solidFill>
            <a:srgbClr val="FFFFFF"/>
          </a:solidFill>
          <a:ln w="63500">
            <a:solidFill>
              <a:srgbClr val="000000"/>
            </a:solidFill>
          </a:ln>
        </p:spPr>
        <p:txBody>
          <a:bodyPr lIns="137160" tIns="91440" rIns="137160" bIns="91440" rtlCol="0" anchor="ctr" anchorCtr="0">
            <a:normAutofit/>
          </a:bodyPr>
          <a:lstStyle/>
          <a:p>
            <a:pPr marL="701040" indent="0" algn="l"/>
            <a:r>
              <a:rPr lang="en-US" sz="2800" b="1" dirty="0">
                <a:solidFill>
                  <a:srgbClr val="C82506"/>
                </a:solidFill>
              </a:rPr>
              <a:t>Externalized Logic</a:t>
            </a:r>
          </a:p>
          <a:p>
            <a:pPr algn="l">
              <a:spcBef>
                <a:spcPts val="400"/>
              </a:spcBef>
            </a:pPr>
            <a:r>
              <a:rPr lang="en-US" sz="2800" dirty="0">
                <a:solidFill>
                  <a:srgbClr val="000000"/>
                </a:solidFill>
              </a:rPr>
              <a:t>Evaluation logic lives in tool-specific scripts, breaking the digital thread.</a:t>
            </a:r>
          </a:p>
        </p:txBody>
      </p:sp>
      <p:sp>
        <p:nvSpPr>
          <p:cNvPr id="204" name="Gap 204"/>
          <p:cNvSpPr/>
          <p:nvPr/>
        </p:nvSpPr>
        <p:spPr>
          <a:xfrm>
            <a:off x="12052300" y="6921500"/>
            <a:ext cx="9525000" cy="2540000"/>
          </a:xfrm>
          <a:prstGeom prst="roundRect">
            <a:avLst>
              <a:gd name="adj" fmla="val 6000"/>
            </a:avLst>
          </a:prstGeom>
          <a:solidFill>
            <a:srgbClr val="FFFFFF"/>
          </a:solidFill>
          <a:ln w="63500">
            <a:solidFill>
              <a:srgbClr val="000000"/>
            </a:solidFill>
          </a:ln>
        </p:spPr>
        <p:txBody>
          <a:bodyPr lIns="137160" tIns="91440" rIns="137160" bIns="91440" rtlCol="0" anchor="ctr" anchorCtr="0">
            <a:normAutofit/>
          </a:bodyPr>
          <a:lstStyle/>
          <a:p>
            <a:pPr marL="701040" indent="0" algn="l"/>
            <a:r>
              <a:rPr lang="en-US" sz="2800" b="1" dirty="0">
                <a:solidFill>
                  <a:srgbClr val="C82506"/>
                </a:solidFill>
              </a:rPr>
              <a:t>No Closed Loop</a:t>
            </a:r>
          </a:p>
          <a:p>
            <a:pPr algn="l">
              <a:spcBef>
                <a:spcPts val="400"/>
              </a:spcBef>
            </a:pPr>
            <a:r>
              <a:rPr lang="en-US" sz="2800" dirty="0">
                <a:solidFill>
                  <a:srgbClr val="000000"/>
                </a:solidFill>
              </a:rPr>
              <a:t>Results are interpreted after execution, never fed back into the system model.</a:t>
            </a:r>
          </a:p>
        </p:txBody>
      </p:sp>
      <p:sp>
        <p:nvSpPr>
          <p:cNvPr id="206" name="GapTakeaway"/>
          <p:cNvSpPr/>
          <p:nvPr/>
        </p:nvSpPr>
        <p:spPr>
          <a:xfrm>
            <a:off x="1981200" y="9842500"/>
            <a:ext cx="19596100" cy="1778000"/>
          </a:xfrm>
          <a:prstGeom prst="rect">
            <a:avLst/>
          </a:prstGeom>
          <a:solidFill>
            <a:srgbClr val="FFFFFF"/>
          </a:solidFill>
          <a:ln w="63500">
            <a:solidFill>
              <a:srgbClr val="C82506"/>
            </a:solidFill>
          </a:ln>
        </p:spPr>
        <p:txBody>
          <a:bodyPr lIns="137160" tIns="45720" rIns="137160" bIns="45720" rtlCol="0" anchor="ctr">
            <a:normAutofit/>
          </a:bodyPr>
          <a:lstStyle/>
          <a:p>
            <a:pPr algn="ctr"/>
            <a:r>
              <a:rPr lang="en-US" sz="2800" b="1" dirty="0">
                <a:solidFill>
                  <a:srgbClr val="000000"/>
                </a:solidFill>
              </a:rPr>
              <a:t>The missing piece: a defined workflow that connects requirements to automated verification and carries results back to the MBSE model</a:t>
            </a:r>
            <a:r>
              <a:rPr lang="en-US" sz="2200" b="1" dirty="0">
                <a:solidFill>
                  <a:srgbClr val="000000"/>
                </a:solidFill>
              </a:rPr>
              <a:t>.</a:t>
            </a:r>
          </a:p>
        </p:txBody>
      </p:sp>
      <p:pic>
        <p:nvPicPr>
          <p:cNvPr id="207" name="Graphic 207" descr="Abstraction Gap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59000" y="4140200"/>
            <a:ext cx="647700" cy="647700"/>
          </a:xfrm>
          <a:prstGeom prst="rect">
            <a:avLst/>
          </a:prstGeom>
        </p:spPr>
      </p:pic>
      <p:pic>
        <p:nvPicPr>
          <p:cNvPr id="208" name="Graphic 208" descr="Fragmented Processes 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30100" y="4140200"/>
            <a:ext cx="647700" cy="647700"/>
          </a:xfrm>
          <a:prstGeom prst="rect">
            <a:avLst/>
          </a:prstGeom>
        </p:spPr>
      </p:pic>
      <p:pic>
        <p:nvPicPr>
          <p:cNvPr id="209" name="Graphic 209" descr="Externalized Logic 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59000" y="6997700"/>
            <a:ext cx="647700" cy="647700"/>
          </a:xfrm>
          <a:prstGeom prst="rect">
            <a:avLst/>
          </a:prstGeom>
        </p:spPr>
      </p:pic>
      <p:pic>
        <p:nvPicPr>
          <p:cNvPr id="210" name="Graphic 210" descr="No Closed Loop icon"/>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230100" y="6997700"/>
            <a:ext cx="647700" cy="647700"/>
          </a:xfrm>
          <a:prstGeom prst="rect">
            <a:avLst/>
          </a:prstGeom>
        </p:spPr>
      </p:pic>
      <p:sp>
        <p:nvSpPr>
          <p:cNvPr id="4" name="PageNumber">
            <a:extLst>
              <a:ext uri="{FF2B5EF4-FFF2-40B4-BE49-F238E27FC236}">
                <a16:creationId xmlns:a16="http://schemas.microsoft.com/office/drawing/2014/main" id="{E64DE4FE-BCB9-4F7B-935F-8B861D1AE3DC}"/>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7</a:t>
            </a:r>
          </a:p>
        </p:txBody>
      </p:sp>
    </p:spTree>
    <p:extLst>
      <p:ext uri="{BB962C8B-B14F-4D97-AF65-F5344CB8AC3E}">
        <p14:creationId xmlns:p14="http://schemas.microsoft.com/office/powerpoint/2010/main" val="36723091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
                                        </p:tgtEl>
                                        <p:attrNameLst>
                                          <p:attrName>style.visibility</p:attrName>
                                        </p:attrNameLst>
                                      </p:cBhvr>
                                      <p:to>
                                        <p:strVal val="visible"/>
                                      </p:to>
                                    </p:set>
                                    <p:anim calcmode="lin" valueType="num">
                                      <p:cBhvr additive="base">
                                        <p:cTn id="7" dur="500" fill="hold"/>
                                        <p:tgtEl>
                                          <p:spTgt spid="201"/>
                                        </p:tgtEl>
                                        <p:attrNameLst>
                                          <p:attrName>ppt_x</p:attrName>
                                        </p:attrNameLst>
                                      </p:cBhvr>
                                      <p:tavLst>
                                        <p:tav tm="0">
                                          <p:val>
                                            <p:strVal val="#ppt_x"/>
                                          </p:val>
                                        </p:tav>
                                        <p:tav tm="100000">
                                          <p:val>
                                            <p:strVal val="#ppt_x"/>
                                          </p:val>
                                        </p:tav>
                                      </p:tavLst>
                                    </p:anim>
                                    <p:anim calcmode="lin" valueType="num">
                                      <p:cBhvr additive="base">
                                        <p:cTn id="8" dur="500" fill="hold"/>
                                        <p:tgtEl>
                                          <p:spTgt spid="20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7"/>
                                        </p:tgtEl>
                                        <p:attrNameLst>
                                          <p:attrName>style.visibility</p:attrName>
                                        </p:attrNameLst>
                                      </p:cBhvr>
                                      <p:to>
                                        <p:strVal val="visible"/>
                                      </p:to>
                                    </p:set>
                                    <p:anim calcmode="lin" valueType="num">
                                      <p:cBhvr additive="base">
                                        <p:cTn id="11" dur="500" fill="hold"/>
                                        <p:tgtEl>
                                          <p:spTgt spid="207"/>
                                        </p:tgtEl>
                                        <p:attrNameLst>
                                          <p:attrName>ppt_x</p:attrName>
                                        </p:attrNameLst>
                                      </p:cBhvr>
                                      <p:tavLst>
                                        <p:tav tm="0">
                                          <p:val>
                                            <p:strVal val="#ppt_x"/>
                                          </p:val>
                                        </p:tav>
                                        <p:tav tm="100000">
                                          <p:val>
                                            <p:strVal val="#ppt_x"/>
                                          </p:val>
                                        </p:tav>
                                      </p:tavLst>
                                    </p:anim>
                                    <p:anim calcmode="lin" valueType="num">
                                      <p:cBhvr additive="base">
                                        <p:cTn id="12" dur="500" fill="hold"/>
                                        <p:tgtEl>
                                          <p:spTgt spid="20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2"/>
                                        </p:tgtEl>
                                        <p:attrNameLst>
                                          <p:attrName>style.visibility</p:attrName>
                                        </p:attrNameLst>
                                      </p:cBhvr>
                                      <p:to>
                                        <p:strVal val="visible"/>
                                      </p:to>
                                    </p:set>
                                    <p:anim calcmode="lin" valueType="num">
                                      <p:cBhvr additive="base">
                                        <p:cTn id="17" dur="500" fill="hold"/>
                                        <p:tgtEl>
                                          <p:spTgt spid="202"/>
                                        </p:tgtEl>
                                        <p:attrNameLst>
                                          <p:attrName>ppt_x</p:attrName>
                                        </p:attrNameLst>
                                      </p:cBhvr>
                                      <p:tavLst>
                                        <p:tav tm="0">
                                          <p:val>
                                            <p:strVal val="#ppt_x"/>
                                          </p:val>
                                        </p:tav>
                                        <p:tav tm="100000">
                                          <p:val>
                                            <p:strVal val="#ppt_x"/>
                                          </p:val>
                                        </p:tav>
                                      </p:tavLst>
                                    </p:anim>
                                    <p:anim calcmode="lin" valueType="num">
                                      <p:cBhvr additive="base">
                                        <p:cTn id="18" dur="500" fill="hold"/>
                                        <p:tgtEl>
                                          <p:spTgt spid="20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8"/>
                                        </p:tgtEl>
                                        <p:attrNameLst>
                                          <p:attrName>style.visibility</p:attrName>
                                        </p:attrNameLst>
                                      </p:cBhvr>
                                      <p:to>
                                        <p:strVal val="visible"/>
                                      </p:to>
                                    </p:set>
                                    <p:anim calcmode="lin" valueType="num">
                                      <p:cBhvr additive="base">
                                        <p:cTn id="21" dur="500" fill="hold"/>
                                        <p:tgtEl>
                                          <p:spTgt spid="208"/>
                                        </p:tgtEl>
                                        <p:attrNameLst>
                                          <p:attrName>ppt_x</p:attrName>
                                        </p:attrNameLst>
                                      </p:cBhvr>
                                      <p:tavLst>
                                        <p:tav tm="0">
                                          <p:val>
                                            <p:strVal val="#ppt_x"/>
                                          </p:val>
                                        </p:tav>
                                        <p:tav tm="100000">
                                          <p:val>
                                            <p:strVal val="#ppt_x"/>
                                          </p:val>
                                        </p:tav>
                                      </p:tavLst>
                                    </p:anim>
                                    <p:anim calcmode="lin" valueType="num">
                                      <p:cBhvr additive="base">
                                        <p:cTn id="22" dur="500" fill="hold"/>
                                        <p:tgtEl>
                                          <p:spTgt spid="20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4"/>
                                        </p:tgtEl>
                                        <p:attrNameLst>
                                          <p:attrName>style.visibility</p:attrName>
                                        </p:attrNameLst>
                                      </p:cBhvr>
                                      <p:to>
                                        <p:strVal val="visible"/>
                                      </p:to>
                                    </p:set>
                                    <p:anim calcmode="lin" valueType="num">
                                      <p:cBhvr additive="base">
                                        <p:cTn id="27" dur="500" fill="hold"/>
                                        <p:tgtEl>
                                          <p:spTgt spid="204"/>
                                        </p:tgtEl>
                                        <p:attrNameLst>
                                          <p:attrName>ppt_x</p:attrName>
                                        </p:attrNameLst>
                                      </p:cBhvr>
                                      <p:tavLst>
                                        <p:tav tm="0">
                                          <p:val>
                                            <p:strVal val="#ppt_x"/>
                                          </p:val>
                                        </p:tav>
                                        <p:tav tm="100000">
                                          <p:val>
                                            <p:strVal val="#ppt_x"/>
                                          </p:val>
                                        </p:tav>
                                      </p:tavLst>
                                    </p:anim>
                                    <p:anim calcmode="lin" valueType="num">
                                      <p:cBhvr additive="base">
                                        <p:cTn id="28" dur="500" fill="hold"/>
                                        <p:tgtEl>
                                          <p:spTgt spid="20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0"/>
                                        </p:tgtEl>
                                        <p:attrNameLst>
                                          <p:attrName>style.visibility</p:attrName>
                                        </p:attrNameLst>
                                      </p:cBhvr>
                                      <p:to>
                                        <p:strVal val="visible"/>
                                      </p:to>
                                    </p:set>
                                    <p:anim calcmode="lin" valueType="num">
                                      <p:cBhvr additive="base">
                                        <p:cTn id="31" dur="500" fill="hold"/>
                                        <p:tgtEl>
                                          <p:spTgt spid="210"/>
                                        </p:tgtEl>
                                        <p:attrNameLst>
                                          <p:attrName>ppt_x</p:attrName>
                                        </p:attrNameLst>
                                      </p:cBhvr>
                                      <p:tavLst>
                                        <p:tav tm="0">
                                          <p:val>
                                            <p:strVal val="#ppt_x"/>
                                          </p:val>
                                        </p:tav>
                                        <p:tav tm="100000">
                                          <p:val>
                                            <p:strVal val="#ppt_x"/>
                                          </p:val>
                                        </p:tav>
                                      </p:tavLst>
                                    </p:anim>
                                    <p:anim calcmode="lin" valueType="num">
                                      <p:cBhvr additive="base">
                                        <p:cTn id="32" dur="500" fill="hold"/>
                                        <p:tgtEl>
                                          <p:spTgt spid="2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3"/>
                                        </p:tgtEl>
                                        <p:attrNameLst>
                                          <p:attrName>style.visibility</p:attrName>
                                        </p:attrNameLst>
                                      </p:cBhvr>
                                      <p:to>
                                        <p:strVal val="visible"/>
                                      </p:to>
                                    </p:set>
                                    <p:anim calcmode="lin" valueType="num">
                                      <p:cBhvr additive="base">
                                        <p:cTn id="37" dur="500" fill="hold"/>
                                        <p:tgtEl>
                                          <p:spTgt spid="203"/>
                                        </p:tgtEl>
                                        <p:attrNameLst>
                                          <p:attrName>ppt_x</p:attrName>
                                        </p:attrNameLst>
                                      </p:cBhvr>
                                      <p:tavLst>
                                        <p:tav tm="0">
                                          <p:val>
                                            <p:strVal val="#ppt_x"/>
                                          </p:val>
                                        </p:tav>
                                        <p:tav tm="100000">
                                          <p:val>
                                            <p:strVal val="#ppt_x"/>
                                          </p:val>
                                        </p:tav>
                                      </p:tavLst>
                                    </p:anim>
                                    <p:anim calcmode="lin" valueType="num">
                                      <p:cBhvr additive="base">
                                        <p:cTn id="38" dur="500" fill="hold"/>
                                        <p:tgtEl>
                                          <p:spTgt spid="203"/>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09"/>
                                        </p:tgtEl>
                                        <p:attrNameLst>
                                          <p:attrName>style.visibility</p:attrName>
                                        </p:attrNameLst>
                                      </p:cBhvr>
                                      <p:to>
                                        <p:strVal val="visible"/>
                                      </p:to>
                                    </p:set>
                                    <p:anim calcmode="lin" valueType="num">
                                      <p:cBhvr additive="base">
                                        <p:cTn id="41" dur="500" fill="hold"/>
                                        <p:tgtEl>
                                          <p:spTgt spid="209"/>
                                        </p:tgtEl>
                                        <p:attrNameLst>
                                          <p:attrName>ppt_x</p:attrName>
                                        </p:attrNameLst>
                                      </p:cBhvr>
                                      <p:tavLst>
                                        <p:tav tm="0">
                                          <p:val>
                                            <p:strVal val="#ppt_x"/>
                                          </p:val>
                                        </p:tav>
                                        <p:tav tm="100000">
                                          <p:val>
                                            <p:strVal val="#ppt_x"/>
                                          </p:val>
                                        </p:tav>
                                      </p:tavLst>
                                    </p:anim>
                                    <p:anim calcmode="lin" valueType="num">
                                      <p:cBhvr additive="base">
                                        <p:cTn id="42" dur="500" fill="hold"/>
                                        <p:tgtEl>
                                          <p:spTgt spid="20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animBg="1"/>
      <p:bldP spid="202" grpId="0" animBg="1"/>
      <p:bldP spid="203" grpId="0" animBg="1"/>
      <p:bldP spid="204" grpId="0" animBg="1"/>
      <p:bldP spid="20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D26ABF-D0EC-27B6-2E20-C6D91A76541C}"/>
              </a:ext>
            </a:extLst>
          </p:cNvPr>
          <p:cNvSpPr>
            <a:spLocks noGrp="1"/>
          </p:cNvSpPr>
          <p:nvPr>
            <p:ph type="body" sz="quarter" idx="10"/>
          </p:nvPr>
        </p:nvSpPr>
        <p:spPr>
          <a:xfrm>
            <a:off x="1981200" y="2223086"/>
            <a:ext cx="20472228" cy="1016000"/>
          </a:xfrm>
        </p:spPr>
        <p:txBody>
          <a:bodyPr/>
          <a:lstStyle/>
          <a:p>
            <a:pPr algn="l"/>
            <a:r>
              <a:rPr lang="en-US" sz="2800" b="1" dirty="0">
                <a:solidFill>
                  <a:srgbClr val="000000"/>
                </a:solidFill>
              </a:rPr>
              <a:t>Four sequential phases establish a continuous digital thread between requirements, models, and verification results.</a:t>
            </a:r>
          </a:p>
        </p:txBody>
      </p:sp>
      <p:sp>
        <p:nvSpPr>
          <p:cNvPr id="3" name="Text Placeholder 2">
            <a:extLst>
              <a:ext uri="{FF2B5EF4-FFF2-40B4-BE49-F238E27FC236}">
                <a16:creationId xmlns:a16="http://schemas.microsoft.com/office/drawing/2014/main" id="{AC7BA3B6-9734-7F6A-5F28-DE05F00C175A}"/>
              </a:ext>
            </a:extLst>
          </p:cNvPr>
          <p:cNvSpPr>
            <a:spLocks noGrp="1"/>
          </p:cNvSpPr>
          <p:nvPr>
            <p:ph type="body" sz="quarter" idx="11"/>
          </p:nvPr>
        </p:nvSpPr>
        <p:spPr/>
        <p:txBody>
          <a:bodyPr/>
          <a:lstStyle/>
          <a:p>
            <a:r>
              <a:rPr lang="en-US" dirty="0"/>
              <a:t>The Proposed Workflow</a:t>
            </a:r>
          </a:p>
        </p:txBody>
      </p:sp>
      <p:sp>
        <p:nvSpPr>
          <p:cNvPr id="310" name="Phase 1"/>
          <p:cNvSpPr/>
          <p:nvPr/>
        </p:nvSpPr>
        <p:spPr>
          <a:xfrm>
            <a:off x="1981200" y="3175000"/>
            <a:ext cx="5588000" cy="3810000"/>
          </a:xfrm>
          <a:prstGeom prst="roundRect">
            <a:avLst/>
          </a:prstGeom>
          <a:solidFill>
            <a:srgbClr val="FFFFFF"/>
          </a:solidFill>
          <a:ln w="127000">
            <a:solidFill>
              <a:srgbClr val="000000"/>
            </a:solidFill>
          </a:ln>
        </p:spPr>
        <p:txBody>
          <a:bodyPr wrap="square" lIns="82296" tIns="54864" rIns="82296" bIns="54864" anchor="t"/>
          <a:lstStyle/>
          <a:p>
            <a:pPr algn="l"/>
            <a:r>
              <a:rPr lang="en-US" sz="3200" b="1" dirty="0">
                <a:solidFill>
                  <a:schemeClr val="tx1"/>
                </a:solidFill>
              </a:rPr>
              <a:t>1</a:t>
            </a:r>
            <a:r>
              <a:rPr lang="en-US" sz="3200" b="1" dirty="0">
                <a:solidFill>
                  <a:srgbClr val="000000"/>
                </a:solidFill>
              </a:rPr>
              <a:t>   SPECIFY</a:t>
            </a:r>
          </a:p>
          <a:p>
            <a:pPr algn="l">
              <a:spcBef>
                <a:spcPts val="600"/>
              </a:spcBef>
            </a:pPr>
            <a:r>
              <a:rPr lang="en-US" sz="2400" dirty="0">
                <a:solidFill>
                  <a:srgbClr val="000000"/>
                </a:solidFill>
              </a:rPr>
              <a:t>Model requirements, components, and test cases in SysML with verify and satisfy links.</a:t>
            </a:r>
          </a:p>
        </p:txBody>
      </p:sp>
      <p:sp>
        <p:nvSpPr>
          <p:cNvPr id="311" name="Phase 2"/>
          <p:cNvSpPr/>
          <p:nvPr/>
        </p:nvSpPr>
        <p:spPr>
          <a:xfrm>
            <a:off x="9144000" y="3175000"/>
            <a:ext cx="5588000" cy="3810000"/>
          </a:xfrm>
          <a:prstGeom prst="roundRect">
            <a:avLst/>
          </a:prstGeom>
          <a:solidFill>
            <a:srgbClr val="FFFFFF"/>
          </a:solidFill>
          <a:ln w="127000">
            <a:solidFill>
              <a:srgbClr val="000000"/>
            </a:solidFill>
          </a:ln>
        </p:spPr>
        <p:txBody>
          <a:bodyPr wrap="square" lIns="82296" tIns="54864" rIns="82296" bIns="54864" anchor="t"/>
          <a:lstStyle/>
          <a:p>
            <a:pPr algn="l"/>
            <a:r>
              <a:rPr lang="en-US" sz="3200" b="1" dirty="0">
                <a:solidFill>
                  <a:schemeClr val="tx1"/>
                </a:solidFill>
              </a:rPr>
              <a:t>2 </a:t>
            </a:r>
            <a:r>
              <a:rPr lang="en-US" sz="3200" b="1" dirty="0">
                <a:solidFill>
                  <a:srgbClr val="000000"/>
                </a:solidFill>
              </a:rPr>
              <a:t>  TRANSFER</a:t>
            </a:r>
          </a:p>
          <a:p>
            <a:pPr algn="l">
              <a:spcBef>
                <a:spcPts val="600"/>
              </a:spcBef>
            </a:pPr>
            <a:r>
              <a:rPr lang="en-US" sz="2400" dirty="0">
                <a:solidFill>
                  <a:srgbClr val="000000"/>
                </a:solidFill>
              </a:rPr>
              <a:t>Export requirements via ReqIF and import them into the digital twin environment.</a:t>
            </a:r>
          </a:p>
        </p:txBody>
      </p:sp>
      <p:sp>
        <p:nvSpPr>
          <p:cNvPr id="312" name="Phase 3"/>
          <p:cNvSpPr/>
          <p:nvPr/>
        </p:nvSpPr>
        <p:spPr>
          <a:xfrm>
            <a:off x="9144000" y="7543800"/>
            <a:ext cx="5588000" cy="3810000"/>
          </a:xfrm>
          <a:prstGeom prst="roundRect">
            <a:avLst/>
          </a:prstGeom>
          <a:solidFill>
            <a:srgbClr val="FFFFFF"/>
          </a:solidFill>
          <a:ln w="127000">
            <a:solidFill>
              <a:srgbClr val="000000"/>
            </a:solidFill>
          </a:ln>
        </p:spPr>
        <p:txBody>
          <a:bodyPr wrap="square" lIns="82296" tIns="54864" rIns="82296" bIns="54864" anchor="t"/>
          <a:lstStyle/>
          <a:p>
            <a:pPr algn="l"/>
            <a:r>
              <a:rPr lang="en-US" sz="3200" b="1" dirty="0">
                <a:solidFill>
                  <a:schemeClr val="tx1"/>
                </a:solidFill>
              </a:rPr>
              <a:t>3</a:t>
            </a:r>
            <a:r>
              <a:rPr lang="en-US" sz="3200" b="1" dirty="0">
                <a:solidFill>
                  <a:srgbClr val="000000"/>
                </a:solidFill>
              </a:rPr>
              <a:t>   EXECUTE</a:t>
            </a:r>
          </a:p>
          <a:p>
            <a:pPr algn="l">
              <a:spcBef>
                <a:spcPts val="600"/>
              </a:spcBef>
            </a:pPr>
            <a:r>
              <a:rPr lang="en-US" sz="2400" dirty="0">
                <a:solidFill>
                  <a:srgbClr val="000000"/>
                </a:solidFill>
              </a:rPr>
              <a:t>Link requirements to Simulink components and test functions, then run and evaluate.</a:t>
            </a:r>
          </a:p>
        </p:txBody>
      </p:sp>
      <p:sp>
        <p:nvSpPr>
          <p:cNvPr id="313" name="Phase 4"/>
          <p:cNvSpPr/>
          <p:nvPr/>
        </p:nvSpPr>
        <p:spPr>
          <a:xfrm>
            <a:off x="2032000" y="7620000"/>
            <a:ext cx="5588000" cy="3810000"/>
          </a:xfrm>
          <a:prstGeom prst="roundRect">
            <a:avLst/>
          </a:prstGeom>
          <a:solidFill>
            <a:srgbClr val="FFFFFF"/>
          </a:solidFill>
          <a:ln w="127000">
            <a:solidFill>
              <a:srgbClr val="000000"/>
            </a:solidFill>
          </a:ln>
        </p:spPr>
        <p:txBody>
          <a:bodyPr wrap="square" lIns="82296" tIns="54864" rIns="82296" bIns="54864" anchor="t"/>
          <a:lstStyle/>
          <a:p>
            <a:pPr algn="l"/>
            <a:r>
              <a:rPr lang="en-US" sz="3200" b="1" dirty="0">
                <a:solidFill>
                  <a:schemeClr val="tx1"/>
                </a:solidFill>
              </a:rPr>
              <a:t>4</a:t>
            </a:r>
            <a:r>
              <a:rPr lang="en-US" sz="3200" b="1" dirty="0">
                <a:solidFill>
                  <a:srgbClr val="000000"/>
                </a:solidFill>
              </a:rPr>
              <a:t>   FEED BACK</a:t>
            </a:r>
          </a:p>
          <a:p>
            <a:pPr algn="l">
              <a:spcBef>
                <a:spcPts val="600"/>
              </a:spcBef>
            </a:pPr>
            <a:r>
              <a:rPr lang="en-US" sz="2400" dirty="0">
                <a:solidFill>
                  <a:srgbClr val="000000"/>
                </a:solidFill>
              </a:rPr>
              <a:t>Propagate pass, fail, and partial outcomes back to the model to update each requirement.</a:t>
            </a:r>
          </a:p>
        </p:txBody>
      </p:sp>
      <p:sp>
        <p:nvSpPr>
          <p:cNvPr id="340" name="Takeaway"/>
          <p:cNvSpPr/>
          <p:nvPr/>
        </p:nvSpPr>
        <p:spPr>
          <a:xfrm>
            <a:off x="15748000" y="3175000"/>
            <a:ext cx="6680200" cy="8255000"/>
          </a:xfrm>
          <a:prstGeom prst="roundRect">
            <a:avLst/>
          </a:prstGeom>
          <a:solidFill>
            <a:srgbClr val="DCDEE0"/>
          </a:solidFill>
          <a:ln w="127000">
            <a:solidFill>
              <a:schemeClr val="tx1"/>
            </a:solidFill>
          </a:ln>
        </p:spPr>
        <p:txBody>
          <a:bodyPr wrap="square" lIns="355600" tIns="304800" rIns="355600" anchor="ctr" anchorCtr="0"/>
          <a:lstStyle/>
          <a:p>
            <a:pPr algn="l"/>
            <a:r>
              <a:rPr lang="en-US" sz="4000" b="1" dirty="0">
                <a:solidFill>
                  <a:srgbClr val="000000"/>
                </a:solidFill>
              </a:rPr>
              <a:t>Closes the four gaps</a:t>
            </a:r>
          </a:p>
          <a:p>
            <a:pPr algn="l">
              <a:spcBef>
                <a:spcPts val="700"/>
              </a:spcBef>
            </a:pPr>
            <a:r>
              <a:rPr lang="en-US" sz="2800" b="1" dirty="0">
                <a:solidFill>
                  <a:schemeClr val="tx1"/>
                </a:solidFill>
              </a:rPr>
              <a:t>No Closed Loop:</a:t>
            </a:r>
            <a:r>
              <a:rPr lang="en-US" sz="2800" dirty="0">
                <a:solidFill>
                  <a:schemeClr val="tx1"/>
                </a:solidFill>
              </a:rPr>
              <a:t> the loop propagates results back to the model.</a:t>
            </a:r>
          </a:p>
          <a:p>
            <a:pPr algn="l">
              <a:spcBef>
                <a:spcPts val="700"/>
              </a:spcBef>
            </a:pPr>
            <a:r>
              <a:rPr lang="en-US" sz="2800" b="1" dirty="0">
                <a:solidFill>
                  <a:schemeClr val="tx1"/>
                </a:solidFill>
              </a:rPr>
              <a:t>Fragmented Processes:</a:t>
            </a:r>
            <a:r>
              <a:rPr lang="en-US" sz="2800" dirty="0">
                <a:solidFill>
                  <a:schemeClr val="tx1"/>
                </a:solidFill>
              </a:rPr>
              <a:t> four defined phases replace parallel, manual steps.</a:t>
            </a:r>
          </a:p>
          <a:p>
            <a:pPr algn="l">
              <a:spcBef>
                <a:spcPts val="700"/>
              </a:spcBef>
            </a:pPr>
            <a:r>
              <a:rPr lang="en-US" sz="2800" b="1" dirty="0">
                <a:solidFill>
                  <a:schemeClr val="tx1"/>
                </a:solidFill>
              </a:rPr>
              <a:t>Abstraction Gap:</a:t>
            </a:r>
            <a:r>
              <a:rPr lang="en-US" sz="2800" dirty="0">
                <a:solidFill>
                  <a:schemeClr val="tx1"/>
                </a:solidFill>
              </a:rPr>
              <a:t> ReqIF exchange links SysML to the executable environment.</a:t>
            </a:r>
          </a:p>
          <a:p>
            <a:pPr algn="l">
              <a:spcBef>
                <a:spcPts val="700"/>
              </a:spcBef>
            </a:pPr>
            <a:r>
              <a:rPr lang="en-US" sz="2800" b="1" dirty="0">
                <a:solidFill>
                  <a:schemeClr val="tx1"/>
                </a:solidFill>
              </a:rPr>
              <a:t>Externalized Logic:</a:t>
            </a:r>
            <a:r>
              <a:rPr lang="en-US" sz="2800" dirty="0">
                <a:solidFill>
                  <a:schemeClr val="tx1"/>
                </a:solidFill>
              </a:rPr>
              <a:t> test functions are linked to requirements inside the thread</a:t>
            </a:r>
            <a:r>
              <a:rPr lang="en-US" sz="2200" dirty="0">
                <a:solidFill>
                  <a:schemeClr val="tx1"/>
                </a:solidFill>
              </a:rPr>
              <a:t>.</a:t>
            </a:r>
          </a:p>
        </p:txBody>
      </p:sp>
      <p:sp>
        <p:nvSpPr>
          <p:cNvPr id="4" name="A12">
            <a:extLst>
              <a:ext uri="{FF2B5EF4-FFF2-40B4-BE49-F238E27FC236}">
                <a16:creationId xmlns:a16="http://schemas.microsoft.com/office/drawing/2014/main" id="{DF56D222-BF39-40FC-8D47-C5DB32910C19}"/>
              </a:ext>
            </a:extLst>
          </p:cNvPr>
          <p:cNvSpPr/>
          <p:nvPr/>
        </p:nvSpPr>
        <p:spPr>
          <a:xfrm>
            <a:off x="7620000" y="4724400"/>
            <a:ext cx="1473200" cy="711200"/>
          </a:xfrm>
          <a:prstGeom prst="right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 name="A23">
            <a:extLst>
              <a:ext uri="{FF2B5EF4-FFF2-40B4-BE49-F238E27FC236}">
                <a16:creationId xmlns:a16="http://schemas.microsoft.com/office/drawing/2014/main" id="{B0FD4A8B-4661-4228-9E25-FFA32E3A52F9}"/>
              </a:ext>
            </a:extLst>
          </p:cNvPr>
          <p:cNvSpPr/>
          <p:nvPr/>
        </p:nvSpPr>
        <p:spPr>
          <a:xfrm>
            <a:off x="11582400" y="7010400"/>
            <a:ext cx="711200" cy="584200"/>
          </a:xfrm>
          <a:prstGeom prst="down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 name="A34">
            <a:extLst>
              <a:ext uri="{FF2B5EF4-FFF2-40B4-BE49-F238E27FC236}">
                <a16:creationId xmlns:a16="http://schemas.microsoft.com/office/drawing/2014/main" id="{B3BF5233-DE3E-4805-B0CF-B91F7CB5A926}"/>
              </a:ext>
            </a:extLst>
          </p:cNvPr>
          <p:cNvSpPr/>
          <p:nvPr/>
        </p:nvSpPr>
        <p:spPr>
          <a:xfrm>
            <a:off x="7620000" y="9169400"/>
            <a:ext cx="1473200" cy="711200"/>
          </a:xfrm>
          <a:prstGeom prst="left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 name="A41">
            <a:extLst>
              <a:ext uri="{FF2B5EF4-FFF2-40B4-BE49-F238E27FC236}">
                <a16:creationId xmlns:a16="http://schemas.microsoft.com/office/drawing/2014/main" id="{E754659D-1A95-48DA-B857-6B5F3CADE75C}"/>
              </a:ext>
            </a:extLst>
          </p:cNvPr>
          <p:cNvSpPr/>
          <p:nvPr/>
        </p:nvSpPr>
        <p:spPr>
          <a:xfrm>
            <a:off x="4419600" y="7010400"/>
            <a:ext cx="711200" cy="584200"/>
          </a:xfrm>
          <a:prstGeom prst="upArrow">
            <a:avLst/>
          </a:prstGeom>
          <a:solidFill>
            <a:srgbClr val="C82506"/>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cap_Cameo">
            <a:extLst>
              <a:ext uri="{FF2B5EF4-FFF2-40B4-BE49-F238E27FC236}">
                <a16:creationId xmlns:a16="http://schemas.microsoft.com/office/drawing/2014/main" id="{C86F289B-CA0B-4FA1-9DC0-87D9B6B7E576}"/>
              </a:ext>
            </a:extLst>
          </p:cNvPr>
          <p:cNvSpPr txBox="1"/>
          <p:nvPr/>
        </p:nvSpPr>
        <p:spPr>
          <a:xfrm>
            <a:off x="1879600" y="6350000"/>
            <a:ext cx="5588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0" rIns="5080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Cameo</a:t>
            </a:r>
          </a:p>
        </p:txBody>
      </p:sp>
      <p:sp>
        <p:nvSpPr>
          <p:cNvPr id="9" name="cap_ReqIF">
            <a:extLst>
              <a:ext uri="{FF2B5EF4-FFF2-40B4-BE49-F238E27FC236}">
                <a16:creationId xmlns:a16="http://schemas.microsoft.com/office/drawing/2014/main" id="{4672A75A-AF2B-4017-995C-1FE2EC921165}"/>
              </a:ext>
            </a:extLst>
          </p:cNvPr>
          <p:cNvSpPr txBox="1"/>
          <p:nvPr/>
        </p:nvSpPr>
        <p:spPr>
          <a:xfrm>
            <a:off x="9144000" y="6350000"/>
            <a:ext cx="5588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0" rIns="5080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err="1">
                <a:ln>
                  <a:noFill/>
                </a:ln>
                <a:solidFill>
                  <a:schemeClr val="tx1"/>
                </a:solidFill>
                <a:effectLst/>
                <a:uFillTx/>
                <a:latin typeface="+mn-lt"/>
                <a:ea typeface="+mn-ea"/>
                <a:cs typeface="+mn-cs"/>
                <a:sym typeface="Helvetica Light"/>
              </a:rPr>
              <a:t>ReqIF</a:t>
            </a:r>
            <a:endParaRPr kumimoji="0" lang="en-US" sz="2800" b="1" i="0" u="none" strike="noStrike" cap="none" spc="0" normalizeH="0" baseline="0" dirty="0">
              <a:ln>
                <a:noFill/>
              </a:ln>
              <a:solidFill>
                <a:schemeClr val="tx1"/>
              </a:solidFill>
              <a:effectLst/>
              <a:uFillTx/>
              <a:latin typeface="+mn-lt"/>
              <a:ea typeface="+mn-ea"/>
              <a:cs typeface="+mn-cs"/>
              <a:sym typeface="Helvetica Light"/>
            </a:endParaRPr>
          </a:p>
        </p:txBody>
      </p:sp>
      <p:sp>
        <p:nvSpPr>
          <p:cNvPr id="10" name="cap_MATLAB">
            <a:extLst>
              <a:ext uri="{FF2B5EF4-FFF2-40B4-BE49-F238E27FC236}">
                <a16:creationId xmlns:a16="http://schemas.microsoft.com/office/drawing/2014/main" id="{2114C276-D077-49BA-8C24-D2A2724D3544}"/>
              </a:ext>
            </a:extLst>
          </p:cNvPr>
          <p:cNvSpPr txBox="1"/>
          <p:nvPr/>
        </p:nvSpPr>
        <p:spPr>
          <a:xfrm>
            <a:off x="9144000" y="10795000"/>
            <a:ext cx="5588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0" rIns="5080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MATLAB · Gazebo · ROS2</a:t>
            </a:r>
          </a:p>
        </p:txBody>
      </p:sp>
      <p:sp>
        <p:nvSpPr>
          <p:cNvPr id="11" name="cap_Cameo ">
            <a:extLst>
              <a:ext uri="{FF2B5EF4-FFF2-40B4-BE49-F238E27FC236}">
                <a16:creationId xmlns:a16="http://schemas.microsoft.com/office/drawing/2014/main" id="{6C09CD4A-8CA5-4B1C-8EB9-F02D383AAA6E}"/>
              </a:ext>
            </a:extLst>
          </p:cNvPr>
          <p:cNvSpPr txBox="1"/>
          <p:nvPr/>
        </p:nvSpPr>
        <p:spPr>
          <a:xfrm>
            <a:off x="1981200" y="10795000"/>
            <a:ext cx="5588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0" rIns="50800" bIns="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Cameo (updated model)</a:t>
            </a:r>
          </a:p>
        </p:txBody>
      </p:sp>
      <p:pic>
        <p:nvPicPr>
          <p:cNvPr id="342" name="Graphic 342" descr="ReqIF transfer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58600" y="5689600"/>
            <a:ext cx="635000" cy="635000"/>
          </a:xfrm>
          <a:prstGeom prst="rect">
            <a:avLst/>
          </a:prstGeom>
        </p:spPr>
      </p:pic>
      <p:pic>
        <p:nvPicPr>
          <p:cNvPr id="19" name="Picture 18">
            <a:extLst>
              <a:ext uri="{FF2B5EF4-FFF2-40B4-BE49-F238E27FC236}">
                <a16:creationId xmlns:a16="http://schemas.microsoft.com/office/drawing/2014/main" id="{F7AD1353-97B4-A291-9094-2748004B1E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1409" y="5460300"/>
            <a:ext cx="1744381" cy="915800"/>
          </a:xfrm>
          <a:prstGeom prst="rect">
            <a:avLst/>
          </a:prstGeom>
        </p:spPr>
      </p:pic>
      <p:pic>
        <p:nvPicPr>
          <p:cNvPr id="21" name="Picture 20">
            <a:extLst>
              <a:ext uri="{FF2B5EF4-FFF2-40B4-BE49-F238E27FC236}">
                <a16:creationId xmlns:a16="http://schemas.microsoft.com/office/drawing/2014/main" id="{3D0A38ED-2182-EA55-7E16-1A100635DF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3009" y="9880600"/>
            <a:ext cx="1744381" cy="915800"/>
          </a:xfrm>
          <a:prstGeom prst="rect">
            <a:avLst/>
          </a:prstGeom>
        </p:spPr>
      </p:pic>
      <p:pic>
        <p:nvPicPr>
          <p:cNvPr id="25" name="Picture 24">
            <a:extLst>
              <a:ext uri="{FF2B5EF4-FFF2-40B4-BE49-F238E27FC236}">
                <a16:creationId xmlns:a16="http://schemas.microsoft.com/office/drawing/2014/main" id="{90B46F5E-4795-050C-1F15-5E288674E2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5635" y="9926948"/>
            <a:ext cx="1027965" cy="918852"/>
          </a:xfrm>
          <a:prstGeom prst="rect">
            <a:avLst/>
          </a:prstGeom>
        </p:spPr>
      </p:pic>
      <p:pic>
        <p:nvPicPr>
          <p:cNvPr id="27" name="Picture 26">
            <a:extLst>
              <a:ext uri="{FF2B5EF4-FFF2-40B4-BE49-F238E27FC236}">
                <a16:creationId xmlns:a16="http://schemas.microsoft.com/office/drawing/2014/main" id="{0678D0BE-2703-1804-4715-ECDB299444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90350" y="9756372"/>
            <a:ext cx="1027965" cy="1163885"/>
          </a:xfrm>
          <a:prstGeom prst="rect">
            <a:avLst/>
          </a:prstGeom>
        </p:spPr>
      </p:pic>
      <p:pic>
        <p:nvPicPr>
          <p:cNvPr id="29" name="Picture 28">
            <a:extLst>
              <a:ext uri="{FF2B5EF4-FFF2-40B4-BE49-F238E27FC236}">
                <a16:creationId xmlns:a16="http://schemas.microsoft.com/office/drawing/2014/main" id="{A359C063-190E-0558-1198-41A8BFBE42C0}"/>
              </a:ext>
            </a:extLst>
          </p:cNvPr>
          <p:cNvPicPr>
            <a:picLocks noChangeAspect="1"/>
          </p:cNvPicPr>
          <p:nvPr/>
        </p:nvPicPr>
        <p:blipFill>
          <a:blip r:embed="rId7"/>
          <a:srcRect r="72488"/>
          <a:stretch>
            <a:fillRect/>
          </a:stretch>
        </p:blipFill>
        <p:spPr>
          <a:xfrm>
            <a:off x="12992835" y="9819516"/>
            <a:ext cx="1027965" cy="1082917"/>
          </a:xfrm>
          <a:prstGeom prst="rect">
            <a:avLst/>
          </a:prstGeom>
        </p:spPr>
      </p:pic>
      <p:sp>
        <p:nvSpPr>
          <p:cNvPr id="12" name="PageNumber">
            <a:extLst>
              <a:ext uri="{FF2B5EF4-FFF2-40B4-BE49-F238E27FC236}">
                <a16:creationId xmlns:a16="http://schemas.microsoft.com/office/drawing/2014/main" id="{82134F49-7CC7-489C-9A9C-C7C4CEAFFB00}"/>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8</a:t>
            </a:r>
          </a:p>
        </p:txBody>
      </p:sp>
    </p:spTree>
    <p:extLst>
      <p:ext uri="{BB962C8B-B14F-4D97-AF65-F5344CB8AC3E}">
        <p14:creationId xmlns:p14="http://schemas.microsoft.com/office/powerpoint/2010/main" val="1061350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0"/>
                                        </p:tgtEl>
                                        <p:attrNameLst>
                                          <p:attrName>style.visibility</p:attrName>
                                        </p:attrNameLst>
                                      </p:cBhvr>
                                      <p:to>
                                        <p:strVal val="visible"/>
                                      </p:to>
                                    </p:set>
                                    <p:animEffect transition="in" filter="fade">
                                      <p:cBhvr>
                                        <p:cTn id="7" dur="500"/>
                                        <p:tgtEl>
                                          <p:spTgt spid="310"/>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342"/>
                                        </p:tgtEl>
                                        <p:attrNameLst>
                                          <p:attrName>style.visibility</p:attrName>
                                        </p:attrNameLst>
                                      </p:cBhvr>
                                      <p:to>
                                        <p:strVal val="visible"/>
                                      </p:to>
                                    </p:set>
                                    <p:animEffect transition="in" filter="fade">
                                      <p:cBhvr>
                                        <p:cTn id="24" dur="500"/>
                                        <p:tgtEl>
                                          <p:spTgt spid="34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1"/>
                                        </p:tgtEl>
                                        <p:attrNameLst>
                                          <p:attrName>style.visibility</p:attrName>
                                        </p:attrNameLst>
                                      </p:cBhvr>
                                      <p:to>
                                        <p:strVal val="visible"/>
                                      </p:to>
                                    </p:set>
                                    <p:animEffect transition="in" filter="fade">
                                      <p:cBhvr>
                                        <p:cTn id="27" dur="500"/>
                                        <p:tgtEl>
                                          <p:spTgt spid="3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12"/>
                                        </p:tgtEl>
                                        <p:attrNameLst>
                                          <p:attrName>style.visibility</p:attrName>
                                        </p:attrNameLst>
                                      </p:cBhvr>
                                      <p:to>
                                        <p:strVal val="visible"/>
                                      </p:to>
                                    </p:set>
                                    <p:animEffect transition="in" filter="fade">
                                      <p:cBhvr>
                                        <p:cTn id="35" dur="500"/>
                                        <p:tgtEl>
                                          <p:spTgt spid="312"/>
                                        </p:tgtEl>
                                      </p:cBhvr>
                                    </p:animEffec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500"/>
                                        <p:tgtEl>
                                          <p:spTgt spid="1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13"/>
                                        </p:tgtEl>
                                        <p:attrNameLst>
                                          <p:attrName>style.visibility</p:attrName>
                                        </p:attrNameLst>
                                      </p:cBhvr>
                                      <p:to>
                                        <p:strVal val="visible"/>
                                      </p:to>
                                    </p:set>
                                    <p:animEffect transition="in" filter="fade">
                                      <p:cBhvr>
                                        <p:cTn id="61" dur="500"/>
                                        <p:tgtEl>
                                          <p:spTgt spid="31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340"/>
                                        </p:tgtEl>
                                        <p:attrNameLst>
                                          <p:attrName>style.visibility</p:attrName>
                                        </p:attrNameLst>
                                      </p:cBhvr>
                                      <p:to>
                                        <p:strVal val="visible"/>
                                      </p:to>
                                    </p:set>
                                    <p:anim calcmode="lin" valueType="num">
                                      <p:cBhvr additive="base">
                                        <p:cTn id="69" dur="500" fill="hold"/>
                                        <p:tgtEl>
                                          <p:spTgt spid="340"/>
                                        </p:tgtEl>
                                        <p:attrNameLst>
                                          <p:attrName>ppt_x</p:attrName>
                                        </p:attrNameLst>
                                      </p:cBhvr>
                                      <p:tavLst>
                                        <p:tav tm="0">
                                          <p:val>
                                            <p:strVal val="#ppt_x"/>
                                          </p:val>
                                        </p:tav>
                                        <p:tav tm="100000">
                                          <p:val>
                                            <p:strVal val="#ppt_x"/>
                                          </p:val>
                                        </p:tav>
                                      </p:tavLst>
                                    </p:anim>
                                    <p:anim calcmode="lin" valueType="num">
                                      <p:cBhvr additive="base">
                                        <p:cTn id="70" dur="500" fill="hold"/>
                                        <p:tgtEl>
                                          <p:spTgt spid="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 grpId="0" animBg="1"/>
      <p:bldP spid="311" grpId="0" animBg="1"/>
      <p:bldP spid="312" grpId="0" animBg="1"/>
      <p:bldP spid="313" grpId="0" animBg="1"/>
      <p:bldP spid="340" grpId="0" animBg="1"/>
      <p:bldP spid="4" grpId="0" animBg="1"/>
      <p:bldP spid="5" grpId="0" animBg="1"/>
      <p:bldP spid="6" grpId="0" animBg="1"/>
      <p:bldP spid="7" grpId="0" animBg="1"/>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58FABA-243B-5625-F59D-27D908B1DFEB}"/>
              </a:ext>
            </a:extLst>
          </p:cNvPr>
          <p:cNvSpPr>
            <a:spLocks noGrp="1"/>
          </p:cNvSpPr>
          <p:nvPr>
            <p:ph type="body" sz="quarter" idx="11"/>
          </p:nvPr>
        </p:nvSpPr>
        <p:spPr/>
        <p:txBody>
          <a:bodyPr/>
          <a:lstStyle/>
          <a:p>
            <a:r>
              <a:rPr lang="en-US" dirty="0"/>
              <a:t>Phase 1: Specification and Planning in the MBSE Model</a:t>
            </a:r>
          </a:p>
        </p:txBody>
      </p:sp>
      <p:pic>
        <p:nvPicPr>
          <p:cNvPr id="4" name="Picture 3">
            <a:extLst>
              <a:ext uri="{FF2B5EF4-FFF2-40B4-BE49-F238E27FC236}">
                <a16:creationId xmlns:a16="http://schemas.microsoft.com/office/drawing/2014/main" id="{B1EC2B9E-5A15-8E20-C91E-60804529D2C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81200" y="4439890"/>
            <a:ext cx="5969000" cy="5588000"/>
          </a:xfrm>
          <a:prstGeom prst="rect">
            <a:avLst/>
          </a:prstGeom>
        </p:spPr>
      </p:pic>
      <p:sp>
        <p:nvSpPr>
          <p:cNvPr id="6" name="Rectangle: Rounded Corners 5">
            <a:extLst>
              <a:ext uri="{FF2B5EF4-FFF2-40B4-BE49-F238E27FC236}">
                <a16:creationId xmlns:a16="http://schemas.microsoft.com/office/drawing/2014/main" id="{D98AD485-C8F6-47E2-9488-1BFF72C6E74B}"/>
              </a:ext>
            </a:extLst>
          </p:cNvPr>
          <p:cNvSpPr/>
          <p:nvPr/>
        </p:nvSpPr>
        <p:spPr>
          <a:xfrm>
            <a:off x="1981200" y="10790647"/>
            <a:ext cx="20421600" cy="1203166"/>
          </a:xfrm>
          <a:prstGeom prst="roundRect">
            <a:avLst/>
          </a:prstGeom>
          <a:solidFill>
            <a:srgbClr val="FFFFFF"/>
          </a:solidFill>
          <a:ln w="63500" cap="flat">
            <a:solidFill>
              <a:schemeClr val="tx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algn="ctr">
              <a:buNone/>
            </a:pPr>
            <a:r>
              <a:rPr lang="en-US" sz="3200" b="1" dirty="0">
                <a:latin typeface="+mn-lt"/>
              </a:rPr>
              <a:t>Traceability is captured through verify links (requirement to test case) and satisfy links (requirement to component) in the verification and satisfaction matrices.</a:t>
            </a:r>
          </a:p>
        </p:txBody>
      </p:sp>
      <p:sp>
        <p:nvSpPr>
          <p:cNvPr id="2" name="P1_intro">
            <a:extLst>
              <a:ext uri="{FF2B5EF4-FFF2-40B4-BE49-F238E27FC236}">
                <a16:creationId xmlns:a16="http://schemas.microsoft.com/office/drawing/2014/main" id="{089AC62D-C973-4E8C-AD6C-E8E321B8AB85}"/>
              </a:ext>
            </a:extLst>
          </p:cNvPr>
          <p:cNvSpPr txBox="1"/>
          <p:nvPr/>
        </p:nvSpPr>
        <p:spPr>
          <a:xfrm>
            <a:off x="1981200" y="2858843"/>
            <a:ext cx="20421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effectLst/>
                <a:uFillTx/>
                <a:latin typeface="+mn-lt"/>
                <a:ea typeface="+mn-ea"/>
                <a:cs typeface="+mn-cs"/>
                <a:sym typeface="Helvetica Light"/>
              </a:rPr>
              <a:t>Requirements, system components, and test cases are all modeled in Cameo Systems Modeler.</a:t>
            </a:r>
          </a:p>
        </p:txBody>
      </p:sp>
      <p:sp>
        <p:nvSpPr>
          <p:cNvPr id="7" name="P1_h1">
            <a:extLst>
              <a:ext uri="{FF2B5EF4-FFF2-40B4-BE49-F238E27FC236}">
                <a16:creationId xmlns:a16="http://schemas.microsoft.com/office/drawing/2014/main" id="{E1FB2343-E80A-4EB7-ACBD-D2629E4F717D}"/>
              </a:ext>
            </a:extLst>
          </p:cNvPr>
          <p:cNvSpPr txBox="1"/>
          <p:nvPr/>
        </p:nvSpPr>
        <p:spPr>
          <a:xfrm>
            <a:off x="1981200" y="3779490"/>
            <a:ext cx="59690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Requirements</a:t>
            </a:r>
          </a:p>
        </p:txBody>
      </p:sp>
      <p:sp>
        <p:nvSpPr>
          <p:cNvPr id="8" name="P1_h2">
            <a:extLst>
              <a:ext uri="{FF2B5EF4-FFF2-40B4-BE49-F238E27FC236}">
                <a16:creationId xmlns:a16="http://schemas.microsoft.com/office/drawing/2014/main" id="{9A97B397-3808-48E4-8078-CBBFFC486FE1}"/>
              </a:ext>
            </a:extLst>
          </p:cNvPr>
          <p:cNvSpPr txBox="1"/>
          <p:nvPr/>
        </p:nvSpPr>
        <p:spPr>
          <a:xfrm>
            <a:off x="9207500" y="3779490"/>
            <a:ext cx="59690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System components</a:t>
            </a:r>
          </a:p>
        </p:txBody>
      </p:sp>
      <p:sp>
        <p:nvSpPr>
          <p:cNvPr id="9" name="P1_h3">
            <a:extLst>
              <a:ext uri="{FF2B5EF4-FFF2-40B4-BE49-F238E27FC236}">
                <a16:creationId xmlns:a16="http://schemas.microsoft.com/office/drawing/2014/main" id="{5B03D7E0-A42A-4A39-AD63-C2CE888AD643}"/>
              </a:ext>
            </a:extLst>
          </p:cNvPr>
          <p:cNvSpPr txBox="1"/>
          <p:nvPr/>
        </p:nvSpPr>
        <p:spPr>
          <a:xfrm>
            <a:off x="16433800" y="3779490"/>
            <a:ext cx="59690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tx1"/>
                </a:solidFill>
                <a:effectLst/>
                <a:uFillTx/>
                <a:latin typeface="+mn-lt"/>
                <a:ea typeface="+mn-ea"/>
                <a:cs typeface="+mn-cs"/>
                <a:sym typeface="Helvetica Light"/>
              </a:rPr>
              <a:t>Test cases</a:t>
            </a:r>
          </a:p>
        </p:txBody>
      </p:sp>
      <p:pic>
        <p:nvPicPr>
          <p:cNvPr id="12" name="Picture 11">
            <a:extLst>
              <a:ext uri="{FF2B5EF4-FFF2-40B4-BE49-F238E27FC236}">
                <a16:creationId xmlns:a16="http://schemas.microsoft.com/office/drawing/2014/main" id="{0D4B7BE4-CE81-6631-25A8-AFD1FCA79DF8}"/>
              </a:ext>
            </a:extLst>
          </p:cNvPr>
          <p:cNvPicPr>
            <a:picLocks noChangeAspect="1"/>
          </p:cNvPicPr>
          <p:nvPr/>
        </p:nvPicPr>
        <p:blipFill>
          <a:blip r:embed="rId4"/>
          <a:stretch>
            <a:fillRect/>
          </a:stretch>
        </p:blipFill>
        <p:spPr>
          <a:xfrm>
            <a:off x="8490479" y="5917508"/>
            <a:ext cx="7403042" cy="2634212"/>
          </a:xfrm>
          <a:prstGeom prst="rect">
            <a:avLst/>
          </a:prstGeom>
        </p:spPr>
      </p:pic>
      <p:pic>
        <p:nvPicPr>
          <p:cNvPr id="14" name="Picture 13">
            <a:extLst>
              <a:ext uri="{FF2B5EF4-FFF2-40B4-BE49-F238E27FC236}">
                <a16:creationId xmlns:a16="http://schemas.microsoft.com/office/drawing/2014/main" id="{36004199-1584-F708-87AB-127E7365D525}"/>
              </a:ext>
            </a:extLst>
          </p:cNvPr>
          <p:cNvPicPr>
            <a:picLocks noChangeAspect="1"/>
          </p:cNvPicPr>
          <p:nvPr/>
        </p:nvPicPr>
        <p:blipFill>
          <a:blip r:embed="rId5"/>
          <a:stretch>
            <a:fillRect/>
          </a:stretch>
        </p:blipFill>
        <p:spPr>
          <a:xfrm>
            <a:off x="17157583" y="4389090"/>
            <a:ext cx="5735465" cy="5638800"/>
          </a:xfrm>
          <a:prstGeom prst="rect">
            <a:avLst/>
          </a:prstGeom>
        </p:spPr>
      </p:pic>
      <p:sp>
        <p:nvSpPr>
          <p:cNvPr id="5" name="PageNumber">
            <a:extLst>
              <a:ext uri="{FF2B5EF4-FFF2-40B4-BE49-F238E27FC236}">
                <a16:creationId xmlns:a16="http://schemas.microsoft.com/office/drawing/2014/main" id="{1529D683-603E-4B19-99F8-AC260AF430E9}"/>
              </a:ext>
            </a:extLst>
          </p:cNvPr>
          <p:cNvSpPr txBox="1"/>
          <p:nvPr/>
        </p:nvSpPr>
        <p:spPr>
          <a:xfrm>
            <a:off x="23114000" y="12471400"/>
            <a:ext cx="9144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rgbClr val="53585F"/>
                </a:solidFill>
                <a:effectLst/>
                <a:uFillTx/>
                <a:latin typeface="+mn-lt"/>
                <a:ea typeface="+mn-ea"/>
                <a:cs typeface="+mn-cs"/>
                <a:sym typeface="Helvetica Light"/>
              </a:rPr>
              <a:t>9</a:t>
            </a:r>
          </a:p>
        </p:txBody>
      </p:sp>
    </p:spTree>
    <p:extLst>
      <p:ext uri="{BB962C8B-B14F-4D97-AF65-F5344CB8AC3E}">
        <p14:creationId xmlns:p14="http://schemas.microsoft.com/office/powerpoint/2010/main" val="2963522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7C69394-55EE-4512-8077-BA0484E7A3DD}">
  <we:reference id="wa200010001" version="1.0.0.1" store="en-US" storeType="OMEX"/>
  <we:alternateReferences>
    <we:reference id="WA200010001" version="1.0.0.1" store="" storeType="OMEX"/>
  </we:alternateReferences>
  <we:properties>
    <we:property name="claude.fileId" value="&quot;9e0b7897-18bb-4b5e-8289-63f2e5b85417&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DA077E-A6B8-4DE1-B330-5BBCD3B88006}"/>
</file>

<file path=customXml/itemProps2.xml><?xml version="1.0" encoding="utf-8"?>
<ds:datastoreItem xmlns:ds="http://schemas.openxmlformats.org/officeDocument/2006/customXml" ds:itemID="{A2CA8240-895F-41FD-BA77-B1D37525398B}"/>
</file>

<file path=customXml/itemProps3.xml><?xml version="1.0" encoding="utf-8"?>
<ds:datastoreItem xmlns:ds="http://schemas.openxmlformats.org/officeDocument/2006/customXml" ds:itemID="{4E59D34E-7BF2-4984-9844-E659B8A595EE}"/>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10448</TotalTime>
  <Words>3973</Words>
  <Application>Microsoft Office PowerPoint</Application>
  <PresentationFormat>Custom</PresentationFormat>
  <Paragraphs>327</Paragraphs>
  <Slides>16</Slides>
  <Notes>15</Notes>
  <HiddenSlides>1</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ＭＳ Ｐゴシック</vt:lpstr>
      <vt:lpstr>Arial</vt:lpstr>
      <vt:lpstr>Consolas</vt:lpstr>
      <vt:lpstr>Helvetica Light</vt:lpstr>
      <vt:lpstr>Helvetica Neue</vt:lpstr>
      <vt:lpstr>Segoe UI</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Omar Zeki</cp:lastModifiedBy>
  <cp:revision>332</cp:revision>
  <dcterms:modified xsi:type="dcterms:W3CDTF">2026-08-11T04:40:17Z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